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to take a look into generative models for this project, so we ended up deciding on working with the</a:t>
            </a:r>
            <a:r>
              <a:rPr lang="en"/>
              <a:t> Variational Autoencoder (VAE) and a Generative Adversarial Network (GAN) architectures to explore how data generating systems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implemented these models over three image datasets - MNIST, labeled faces in the wild and CelebA.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original project idea was simply to work with GANs, but we wanted to have some sort of comparison to see how a different model would generate data points differently, and so we decided on incorporating the VAE into our project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let’s give you all a brief outline of what these two models are, how they are trained, and how they generate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we’ll look at how a VAE works, and then we’ll look at how GANs work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14ae2413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14ae2413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Latent space: 100</a:t>
            </a:r>
            <a:br>
              <a:rPr lang="en"/>
            </a:br>
            <a:r>
              <a:rPr lang="en"/>
              <a:t>O/p: 28*28*1</a:t>
            </a:r>
            <a:endParaRPr/>
          </a:p>
          <a:p>
            <a:pPr indent="0" lvl="0" marL="0" rtl="0" algn="l">
              <a:spcBef>
                <a:spcPts val="0"/>
              </a:spcBef>
              <a:spcAft>
                <a:spcPts val="0"/>
              </a:spcAft>
              <a:buNone/>
            </a:pPr>
            <a:r>
              <a:rPr lang="en"/>
              <a:t>Encoder: 2 conv layers</a:t>
            </a:r>
            <a:endParaRPr/>
          </a:p>
          <a:p>
            <a:pPr indent="0" lvl="0" marL="0" rtl="0" algn="l">
              <a:spcBef>
                <a:spcPts val="0"/>
              </a:spcBef>
              <a:spcAft>
                <a:spcPts val="0"/>
              </a:spcAft>
              <a:buNone/>
            </a:pPr>
            <a:r>
              <a:rPr lang="en"/>
              <a:t>Decoder: 3 Deconv</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14ae24131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14ae24131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14ae241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14ae241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Generated data for 50 epochs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 generated by the VAE: Since VAE uses MSE, the images are a bit blurrier.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 generated by the GAN: Images look a bit crisper, but not as “number-like” than the ones generated by VAE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Contrast between transition smoothness for both models, and probable reason behind that.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6f99aaff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6f99aaff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6f99aaffd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6f99aaffd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13k images in the dataset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14ae241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14ae241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Latent size : 512</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6f99aaffd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6f99aaffd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6f99aaffd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6f99aaffd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Nunito"/>
                <a:ea typeface="Nunito"/>
                <a:cs typeface="Nunito"/>
                <a:sym typeface="Nunito"/>
              </a:rPr>
              <a:t>500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14ae2413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14ae2413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6f99aaff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6f99aaff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14c82e3d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14c82e3d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(Nigel)</a:t>
            </a:r>
            <a:endParaRPr/>
          </a:p>
          <a:p>
            <a:pPr indent="0" lvl="0" marL="0" rtl="0" algn="l">
              <a:spcBef>
                <a:spcPts val="0"/>
              </a:spcBef>
              <a:spcAft>
                <a:spcPts val="0"/>
              </a:spcAft>
              <a:buNone/>
            </a:pPr>
            <a:r>
              <a:rPr lang="en"/>
              <a:t>Before we try to understand the VAE, we will first briefly look at a traditional autoencoder.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an unsupervised learning method for learning a latent representation that can compress the dimensionality of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train it by passing images into the encoding network, and which gives us the latent representation.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latent representation is a vector of values with a much lower dimensionality than the original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the latent vector is decoded, which gives us an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something like mean squared error loss to train the network, taking the difference between the generated image and the original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able to encode an image into a latent representation and decode it, but it is not able to generate new data from scratch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say we have a good latent representation of a cat picture. If we slightly adjust the values of the latent vector, there’s no guarantee that our generated image will simply look like a slightly different cat.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6f99aaffd_8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6f99aaffd_8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reasons we picked this dataset is because it has a lot of variation in terms of styles used by humans- glasses, earphones, hats, mustaches, hairstyles etc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6f99aaffd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6f99aaff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Leaky ReLU alpha - 0.2</a:t>
            </a:r>
            <a:endParaRPr/>
          </a:p>
          <a:p>
            <a:pPr indent="0" lvl="0" marL="0" rtl="0" algn="l">
              <a:spcBef>
                <a:spcPts val="0"/>
              </a:spcBef>
              <a:spcAft>
                <a:spcPts val="0"/>
              </a:spcAft>
              <a:buNone/>
            </a:pPr>
            <a:r>
              <a:rPr lang="en"/>
              <a:t>bn - batch normalization</a:t>
            </a:r>
            <a:endParaRPr/>
          </a:p>
          <a:p>
            <a:pPr indent="0" lvl="0" marL="0" rtl="0" algn="l">
              <a:spcBef>
                <a:spcPts val="0"/>
              </a:spcBef>
              <a:spcAft>
                <a:spcPts val="0"/>
              </a:spcAft>
              <a:buNone/>
            </a:pPr>
            <a:r>
              <a:rPr lang="en"/>
              <a:t>Filter size: 5</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6f99aaff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6f99aaff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Calibri"/>
                <a:ea typeface="Calibri"/>
                <a:cs typeface="Calibri"/>
                <a:sym typeface="Calibri"/>
              </a:rPr>
              <a:t>Generator</a:t>
            </a:r>
            <a:endParaRPr sz="1300">
              <a:solidFill>
                <a:schemeClr val="dk2"/>
              </a:solidFill>
              <a:latin typeface="Calibri"/>
              <a:ea typeface="Calibri"/>
              <a:cs typeface="Calibri"/>
              <a:sym typeface="Calibri"/>
            </a:endParaRPr>
          </a:p>
          <a:p>
            <a:pPr indent="-304800" lvl="0" marL="457200" rtl="0" algn="l">
              <a:lnSpc>
                <a:spcPct val="115000"/>
              </a:lnSpc>
              <a:spcBef>
                <a:spcPts val="160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Input Layer: 100 x 1 (random noise vector drawn from a normal distribution)</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Fully Connected Layer:   128 * 8 * 8</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Batch Normalization Layer, ReLU Activation Function</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Reshape Layer:   8, 8, 128</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2D Convolutional Transpose Layer: 128 filters, kernel size of 4, stride of 1</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Batch Normalization Layer, ReLU Activation Function</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2D Convolutional Transpose Layer: 64 filters, kernel size of 4, stride of 2</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Batch Normalization Layer, ReLU Activation Function</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2D Convolutional Transpose Layer: 32 filters, kernel size of 4, stride of 2</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Batch Normalization Layer, ReLU Activation Function</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2D Convolutional Transpose Layer: 3 filters, kernel size of 4, stride of 2, Tanh Activation Function</a:t>
            </a:r>
            <a:endParaRPr sz="12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300">
                <a:solidFill>
                  <a:schemeClr val="dk2"/>
                </a:solidFill>
                <a:latin typeface="Calibri"/>
                <a:ea typeface="Calibri"/>
                <a:cs typeface="Calibri"/>
                <a:sym typeface="Calibri"/>
              </a:rPr>
              <a:t>Discriminator</a:t>
            </a:r>
            <a:endParaRPr sz="1300">
              <a:solidFill>
                <a:schemeClr val="dk2"/>
              </a:solidFill>
              <a:latin typeface="Calibri"/>
              <a:ea typeface="Calibri"/>
              <a:cs typeface="Calibri"/>
              <a:sym typeface="Calibri"/>
            </a:endParaRPr>
          </a:p>
          <a:p>
            <a:pPr indent="-304800" lvl="0" marL="457200" rtl="0" algn="l">
              <a:lnSpc>
                <a:spcPct val="115000"/>
              </a:lnSpc>
              <a:spcBef>
                <a:spcPts val="160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Input Layer: 64, 64, 3</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2D Convolutional Layer: 128 filters, kernel size of 4, stride of 2</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Batch Normalization Layer, Leaky ReLU Activation Function</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2D Convolutional Layer: 256 filters, kernel size of 4, stride of 2</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Batch Normalization Layer, Leaky ReLU Activation Function</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2D Convolutional Layer: 512 filters, kernel size of 4, stride of 1</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Batch Normalization Layer, Leaky ReLU Activation Function</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Fully Connected Layer: 1024, ReLU Activation Function</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Fully Connected Layer: 1, Sigmoid Activation Function</a:t>
            </a:r>
            <a:endParaRPr sz="1200">
              <a:solidFill>
                <a:schemeClr val="dk2"/>
              </a:solidFill>
              <a:latin typeface="Calibri"/>
              <a:ea typeface="Calibri"/>
              <a:cs typeface="Calibri"/>
              <a:sym typeface="Calibri"/>
            </a:endParaRPr>
          </a:p>
          <a:p>
            <a:pPr indent="0" lvl="0" marL="0" rtl="0" algn="l">
              <a:spcBef>
                <a:spcPts val="16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14ae24131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14ae24131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Stats:</a:t>
            </a:r>
            <a:endParaRPr/>
          </a:p>
          <a:p>
            <a:pPr indent="0" lvl="0" marL="0" rtl="0" algn="l">
              <a:spcBef>
                <a:spcPts val="0"/>
              </a:spcBef>
              <a:spcAft>
                <a:spcPts val="0"/>
              </a:spcAft>
              <a:buNone/>
            </a:pPr>
            <a:r>
              <a:rPr lang="en"/>
              <a:t>Training set size :	202k   |   202,000    |   202,599</a:t>
            </a:r>
            <a:endParaRPr/>
          </a:p>
          <a:p>
            <a:pPr indent="0" lvl="0" marL="0" rtl="0" algn="l">
              <a:spcBef>
                <a:spcPts val="0"/>
              </a:spcBef>
              <a:spcAft>
                <a:spcPts val="0"/>
              </a:spcAft>
              <a:buNone/>
            </a:pPr>
            <a:r>
              <a:rPr lang="en"/>
              <a:t>Single image size	64 x 64 x 3</a:t>
            </a:r>
            <a:endParaRPr/>
          </a:p>
          <a:p>
            <a:pPr indent="0" lvl="0" marL="0" rtl="0" algn="l">
              <a:spcBef>
                <a:spcPts val="0"/>
              </a:spcBef>
              <a:spcAft>
                <a:spcPts val="0"/>
              </a:spcAft>
              <a:buNone/>
            </a:pPr>
            <a:r>
              <a:rPr lang="en"/>
              <a:t>Epochs		20</a:t>
            </a:r>
            <a:endParaRPr/>
          </a:p>
          <a:p>
            <a:pPr indent="0" lvl="0" marL="0" rtl="0" algn="l">
              <a:spcBef>
                <a:spcPts val="0"/>
              </a:spcBef>
              <a:spcAft>
                <a:spcPts val="0"/>
              </a:spcAft>
              <a:buNone/>
            </a:pPr>
            <a:r>
              <a:rPr lang="en"/>
              <a:t>Training time		~ 5 hours with batch normalization</a:t>
            </a:r>
            <a:endParaRPr/>
          </a:p>
          <a:p>
            <a:pPr indent="0" lvl="0" marL="0" rtl="0" algn="l">
              <a:spcBef>
                <a:spcPts val="0"/>
              </a:spcBef>
              <a:spcAft>
                <a:spcPts val="0"/>
              </a:spcAft>
              <a:buNone/>
            </a:pPr>
            <a:r>
              <a:rPr lang="en"/>
              <a:t>Platform		nVidia GeForce GTX 1050 Ti Max-Q 	|	</a:t>
            </a:r>
            <a:r>
              <a:rPr lang="en"/>
              <a:t>compute capability: 6.1	|	GPU mem: 4 GB</a:t>
            </a:r>
            <a:endParaRPr/>
          </a:p>
          <a:p>
            <a:pPr indent="0" lvl="0" marL="0" rtl="0" algn="l">
              <a:spcBef>
                <a:spcPts val="0"/>
              </a:spcBef>
              <a:spcAft>
                <a:spcPts val="0"/>
              </a:spcAft>
              <a:buNone/>
            </a:pPr>
            <a:r>
              <a:rPr lang="en"/>
              <a:t>Optimizer		Adam	( learning rate - 0.0002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14c82e3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14c82e3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set size: 200,000</a:t>
            </a:r>
            <a:endParaRPr/>
          </a:p>
          <a:p>
            <a:pPr indent="0" lvl="0" marL="0" rtl="0" algn="l">
              <a:spcBef>
                <a:spcPts val="0"/>
              </a:spcBef>
              <a:spcAft>
                <a:spcPts val="0"/>
              </a:spcAft>
              <a:buNone/>
            </a:pPr>
            <a:r>
              <a:rPr lang="en"/>
              <a:t>Image shape (original): (218, 178, 3)</a:t>
            </a:r>
            <a:endParaRPr/>
          </a:p>
          <a:p>
            <a:pPr indent="0" lvl="0" marL="0" rtl="0" algn="l">
              <a:spcBef>
                <a:spcPts val="0"/>
              </a:spcBef>
              <a:spcAft>
                <a:spcPts val="0"/>
              </a:spcAft>
              <a:buNone/>
            </a:pPr>
            <a:r>
              <a:rPr lang="en"/>
              <a:t>Image shape (resized): (64, 64, 3), mean normalized</a:t>
            </a:r>
            <a:endParaRPr/>
          </a:p>
          <a:p>
            <a:pPr indent="0" lvl="0" marL="0" rtl="0" algn="l">
              <a:spcBef>
                <a:spcPts val="0"/>
              </a:spcBef>
              <a:spcAft>
                <a:spcPts val="0"/>
              </a:spcAft>
              <a:buNone/>
            </a:pPr>
            <a:r>
              <a:rPr lang="en"/>
              <a:t>Batch size: 512</a:t>
            </a:r>
            <a:endParaRPr/>
          </a:p>
          <a:p>
            <a:pPr indent="0" lvl="0" marL="0" rtl="0" algn="l">
              <a:spcBef>
                <a:spcPts val="0"/>
              </a:spcBef>
              <a:spcAft>
                <a:spcPts val="0"/>
              </a:spcAft>
              <a:buNone/>
            </a:pPr>
            <a:r>
              <a:rPr lang="en"/>
              <a:t>#Epochs: 60</a:t>
            </a:r>
            <a:endParaRPr/>
          </a:p>
          <a:p>
            <a:pPr indent="0" lvl="0" marL="0" rtl="0" algn="l">
              <a:spcBef>
                <a:spcPts val="0"/>
              </a:spcBef>
              <a:spcAft>
                <a:spcPts val="0"/>
              </a:spcAft>
              <a:buNone/>
            </a:pPr>
            <a:r>
              <a:rPr lang="en"/>
              <a:t>Total time taken: 12 hours</a:t>
            </a:r>
            <a:endParaRPr/>
          </a:p>
          <a:p>
            <a:pPr indent="0" lvl="0" marL="0" rtl="0" algn="l">
              <a:spcBef>
                <a:spcPts val="0"/>
              </a:spcBef>
              <a:spcAft>
                <a:spcPts val="0"/>
              </a:spcAft>
              <a:buNone/>
            </a:pPr>
            <a:r>
              <a:rPr lang="en"/>
              <a:t>GPU: NVIDIA K80 on AWS EC2 P2 instance with 12GB GPU RAM</a:t>
            </a:r>
            <a:endParaRPr/>
          </a:p>
          <a:p>
            <a:pPr indent="0" lvl="0" marL="0" rtl="0" algn="l">
              <a:spcBef>
                <a:spcPts val="0"/>
              </a:spcBef>
              <a:spcAft>
                <a:spcPts val="0"/>
              </a:spcAft>
              <a:buNone/>
            </a:pPr>
            <a:r>
              <a:rPr lang="en"/>
              <a:t>O</a:t>
            </a:r>
            <a:r>
              <a:rPr lang="en"/>
              <a:t>ptimizer = Adam, with learning rate 0.0002</a:t>
            </a:r>
            <a:endParaRPr/>
          </a:p>
          <a:p>
            <a:pPr indent="0" lvl="0" marL="0" rtl="0" algn="l">
              <a:spcBef>
                <a:spcPts val="0"/>
              </a:spcBef>
              <a:spcAft>
                <a:spcPts val="0"/>
              </a:spcAft>
              <a:buNone/>
            </a:pPr>
            <a:r>
              <a:rPr lang="en"/>
              <a:t>Obtained very similar generated images from epoch 50 onwards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14ae2413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14ae2413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6f99aaffd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6f99aaffd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6f99aaff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6f99aaff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(Nigel)</a:t>
            </a:r>
            <a:endParaRPr/>
          </a:p>
          <a:p>
            <a:pPr indent="0" lvl="0" marL="0" rtl="0" algn="l">
              <a:spcBef>
                <a:spcPts val="0"/>
              </a:spcBef>
              <a:spcAft>
                <a:spcPts val="0"/>
              </a:spcAft>
              <a:buNone/>
            </a:pPr>
            <a:r>
              <a:rPr lang="en"/>
              <a:t>The problem outlined just now can be solved by using a Variational Autoencoder.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VAEs, we change the traditional model by imposing a constraint on the kinds of latent representations we are able to encode.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restrict out latent representations to be distributed across a unit gaussian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decoding part of the model is more or less the same as the traditional version, but now the way we encode latent vectors is different.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key improvement that we make is changing the encoder such that it generates latent vectors that must be distributed across a unit gaussian distribution.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6f99aaffd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6f99aaffd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now our representations are distributed across a gaussian distribution, we can say that our model learns a spatial representation of our dataset, or a latent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Encodings for similar data points will be closer together in this latent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by changing values in our latent representation along one direction (two in this case) gives us a gradient of qualitative changes in the data generated.</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14ae2413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14ae2413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(Nigel)</a:t>
            </a:r>
            <a:endParaRPr/>
          </a:p>
          <a:p>
            <a:pPr indent="0" lvl="0" marL="0" rtl="0" algn="l">
              <a:spcBef>
                <a:spcPts val="0"/>
              </a:spcBef>
              <a:spcAft>
                <a:spcPts val="0"/>
              </a:spcAft>
              <a:buNone/>
            </a:pPr>
            <a:r>
              <a:rPr lang="en"/>
              <a:t>We calculate the loss of a VAE using two separate loss functions added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have the generation loss is similar to that of the original autoencoder - MSE loss on the generated image with the training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latent loss is a new addition, which is calculated by taking the KL divergence between the latent representation of the image and the unit gaussian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latent loss is sort of like a regularizer that forces the latent representations to be distributed across a unit gaussian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have this “reparameterization trick,” which involves composing the latent vector of two separate vectors, a mean and a STD.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standard deviation vector is multiplied element-wise with a unit gaussian vector of noise to introduce stochasticity into the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added stochasticity allows our model to generalize better (won’t go into why this is right now)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14c82e3d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14c82e3d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model that we decided to implement was, of course, the GAN.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model is comprised of two networks similar to the VAE.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Much like the VAE, the generator network generates data from a latent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generator network is responsible for generating data, and the discriminator network basically tries to tell whether the data point it’s presented is from the training data or from the generator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two networks are adversarial in the sense that they are trying to minimize their costs at the expense of the other network.</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6f99aaff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6f99aaff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300">
                <a:solidFill>
                  <a:schemeClr val="dk2"/>
                </a:solidFill>
                <a:latin typeface="Calibri"/>
                <a:ea typeface="Calibri"/>
                <a:cs typeface="Calibri"/>
                <a:sym typeface="Calibri"/>
              </a:rPr>
              <a:t>Training the Discriminator:   </a:t>
            </a:r>
            <a:r>
              <a:rPr lang="en" sz="1300">
                <a:solidFill>
                  <a:schemeClr val="dk2"/>
                </a:solidFill>
                <a:latin typeface="Calibri"/>
                <a:ea typeface="Calibri"/>
                <a:cs typeface="Calibri"/>
                <a:sym typeface="Calibri"/>
              </a:rPr>
              <a:t>Simple binary classification task, where given an image as input, it has to predict whether the image is real or artificial. So we give the real images from train set with label = 1, and artificial images with label = 0, by passing a random vector to the Generator and getting its output. Binary Cross Entropy is used as the loss function and the weights are updated using Back-propagation.</a:t>
            </a:r>
            <a:endParaRPr sz="1300">
              <a:solidFill>
                <a:schemeClr val="dk2"/>
              </a:solidFill>
              <a:latin typeface="Calibri"/>
              <a:ea typeface="Calibri"/>
              <a:cs typeface="Calibri"/>
              <a:sym typeface="Calibri"/>
            </a:endParaRPr>
          </a:p>
          <a:p>
            <a:pPr indent="0" lvl="0" marL="0" rtl="0" algn="l">
              <a:spcBef>
                <a:spcPts val="1600"/>
              </a:spcBef>
              <a:spcAft>
                <a:spcPts val="0"/>
              </a:spcAft>
              <a:buNone/>
            </a:pPr>
            <a:r>
              <a:rPr lang="en"/>
              <a:t>Throughout each training step, we generate a batch of fake data from the generator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run the batch of training images and fake images through the discriminator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loss of the generator network is calculated simply by taking the cross entropy between a vector of ones and the computed output of the fake images passed through the discriminator</a:t>
            </a:r>
            <a:endParaRPr/>
          </a:p>
          <a:p>
            <a:pPr indent="0" lvl="0" marL="0" rtl="0" algn="l">
              <a:spcBef>
                <a:spcPts val="0"/>
              </a:spcBef>
              <a:spcAft>
                <a:spcPts val="0"/>
              </a:spcAft>
              <a:buNone/>
            </a:pPr>
            <a:r>
              <a:rPr lang="en"/>
              <a:t>	This means, if our discriminator output all ones (i.e. thinks that our generated data is all real), then this is really good</a:t>
            </a:r>
            <a:endParaRPr/>
          </a:p>
          <a:p>
            <a:pPr indent="0" lvl="0" marL="0" rtl="0" algn="l">
              <a:spcBef>
                <a:spcPts val="0"/>
              </a:spcBef>
              <a:spcAft>
                <a:spcPts val="0"/>
              </a:spcAft>
              <a:buNone/>
            </a:pPr>
            <a:r>
              <a:rPr lang="en"/>
              <a:t>	If the discriminator determines that all of our generated data is fake, then this is bad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loss of the discriminator network is calculated by adding up the “real loss” and the “fake loss”</a:t>
            </a:r>
            <a:endParaRPr/>
          </a:p>
          <a:p>
            <a:pPr indent="0" lvl="0" marL="0" rtl="0" algn="l">
              <a:spcBef>
                <a:spcPts val="0"/>
              </a:spcBef>
              <a:spcAft>
                <a:spcPts val="0"/>
              </a:spcAft>
              <a:buNone/>
            </a:pPr>
            <a:r>
              <a:rPr lang="en"/>
              <a:t>	“Real loss” means how well we classified the real images</a:t>
            </a:r>
            <a:endParaRPr/>
          </a:p>
          <a:p>
            <a:pPr indent="0" lvl="0" marL="0" rtl="0" algn="l">
              <a:spcBef>
                <a:spcPts val="0"/>
              </a:spcBef>
              <a:spcAft>
                <a:spcPts val="0"/>
              </a:spcAft>
              <a:buNone/>
            </a:pPr>
            <a:r>
              <a:rPr lang="en"/>
              <a:t>	“Fake loss” means how well we classified the images made by our generator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6f99aaf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6f99aaf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6f99aaffd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6f99aaffd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gif"/><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blog.otoro.net/2016/04/01/generating-large-images-from-latent-vecto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jaan.io/what-is-variational-autoencoder-vae-tutorial/" TargetMode="External"/><Relationship Id="rId4" Type="http://schemas.openxmlformats.org/officeDocument/2006/relationships/hyperlink" Target="https://ermongroup.github.io/cs228-notes/extras/vae/" TargetMode="External"/><Relationship Id="rId5" Type="http://schemas.openxmlformats.org/officeDocument/2006/relationships/image" Target="../media/image9.gif"/><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 Exploration into Generative Models</a:t>
            </a:r>
            <a:endParaRPr/>
          </a:p>
        </p:txBody>
      </p:sp>
      <p:sp>
        <p:nvSpPr>
          <p:cNvPr id="129" name="Google Shape;129;p13"/>
          <p:cNvSpPr txBox="1"/>
          <p:nvPr>
            <p:ph idx="1" type="subTitle"/>
          </p:nvPr>
        </p:nvSpPr>
        <p:spPr>
          <a:xfrm>
            <a:off x="311700" y="3386925"/>
            <a:ext cx="8520600" cy="68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Dipankar Ghosh</a:t>
            </a:r>
            <a:r>
              <a:rPr lang="en"/>
              <a:t>  |  </a:t>
            </a:r>
            <a:r>
              <a:rPr lang="en"/>
              <a:t>Simran Jumani</a:t>
            </a:r>
            <a:r>
              <a:rPr lang="en"/>
              <a:t>  |  </a:t>
            </a:r>
            <a:r>
              <a:rPr lang="en"/>
              <a:t>Kushagradhi Bhowmik  |  Sneha Shet</a:t>
            </a:r>
            <a:r>
              <a:rPr lang="en"/>
              <a:t>  |  </a:t>
            </a:r>
            <a:r>
              <a:rPr lang="en"/>
              <a:t>Nigel Flower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819150" y="2136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VAE model architecture on MNIST</a:t>
            </a:r>
            <a:endParaRPr/>
          </a:p>
        </p:txBody>
      </p:sp>
      <p:sp>
        <p:nvSpPr>
          <p:cNvPr id="191" name="Google Shape;191;p22"/>
          <p:cNvSpPr txBox="1"/>
          <p:nvPr>
            <p:ph idx="1" type="body"/>
          </p:nvPr>
        </p:nvSpPr>
        <p:spPr>
          <a:xfrm>
            <a:off x="819150" y="1064275"/>
            <a:ext cx="7505700" cy="3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Encoder Network: </a:t>
            </a:r>
            <a:endParaRPr sz="1200"/>
          </a:p>
          <a:p>
            <a:pPr indent="-304800" lvl="0" marL="457200" rtl="0" algn="l">
              <a:spcBef>
                <a:spcPts val="1600"/>
              </a:spcBef>
              <a:spcAft>
                <a:spcPts val="0"/>
              </a:spcAft>
              <a:buSzPts val="1200"/>
              <a:buChar char="●"/>
            </a:pPr>
            <a:r>
              <a:rPr lang="en" sz="1200"/>
              <a:t>Input Layer: 28 x 28 x 1</a:t>
            </a:r>
            <a:endParaRPr sz="1200"/>
          </a:p>
          <a:p>
            <a:pPr indent="-304800" lvl="0" marL="457200" rtl="0" algn="l">
              <a:spcBef>
                <a:spcPts val="0"/>
              </a:spcBef>
              <a:spcAft>
                <a:spcPts val="0"/>
              </a:spcAft>
              <a:buSzPts val="1200"/>
              <a:buChar char="●"/>
            </a:pPr>
            <a:r>
              <a:rPr lang="en" sz="1200"/>
              <a:t>Convolutional Layer: 32 filters, kernel size of 3, stride of 2, relu activation function</a:t>
            </a:r>
            <a:endParaRPr sz="1200"/>
          </a:p>
          <a:p>
            <a:pPr indent="-304800" lvl="0" marL="457200" rtl="0" algn="l">
              <a:spcBef>
                <a:spcPts val="0"/>
              </a:spcBef>
              <a:spcAft>
                <a:spcPts val="0"/>
              </a:spcAft>
              <a:buSzPts val="1200"/>
              <a:buChar char="●"/>
            </a:pPr>
            <a:r>
              <a:rPr lang="en" sz="1200"/>
              <a:t>Convolutional Layer: 64 filters, kernel size of 3, stride of 2, relu activation function</a:t>
            </a:r>
            <a:endParaRPr sz="1200"/>
          </a:p>
          <a:p>
            <a:pPr indent="-304800" lvl="0" marL="457200" rtl="0" algn="l">
              <a:spcBef>
                <a:spcPts val="0"/>
              </a:spcBef>
              <a:spcAft>
                <a:spcPts val="0"/>
              </a:spcAft>
              <a:buSzPts val="1200"/>
              <a:buChar char="●"/>
            </a:pPr>
            <a:r>
              <a:rPr lang="en" sz="1200"/>
              <a:t>Dense Layer:  2 x latent_dim</a:t>
            </a:r>
            <a:endParaRPr sz="1200"/>
          </a:p>
          <a:p>
            <a:pPr indent="0" lvl="0" marL="0" rtl="0" algn="l">
              <a:spcBef>
                <a:spcPts val="1600"/>
              </a:spcBef>
              <a:spcAft>
                <a:spcPts val="0"/>
              </a:spcAft>
              <a:buNone/>
            </a:pPr>
            <a:r>
              <a:rPr lang="en" sz="1200"/>
              <a:t>Generative Network:</a:t>
            </a:r>
            <a:endParaRPr sz="1200"/>
          </a:p>
          <a:p>
            <a:pPr indent="-304800" lvl="0" marL="457200" rtl="0" algn="l">
              <a:spcBef>
                <a:spcPts val="1600"/>
              </a:spcBef>
              <a:spcAft>
                <a:spcPts val="0"/>
              </a:spcAft>
              <a:buSzPts val="1200"/>
              <a:buChar char="●"/>
            </a:pPr>
            <a:r>
              <a:rPr lang="en" sz="1200"/>
              <a:t>Input Layer: latent_dim number of neurons</a:t>
            </a:r>
            <a:endParaRPr sz="1200"/>
          </a:p>
          <a:p>
            <a:pPr indent="-304800" lvl="0" marL="457200" rtl="0" algn="l">
              <a:spcBef>
                <a:spcPts val="0"/>
              </a:spcBef>
              <a:spcAft>
                <a:spcPts val="0"/>
              </a:spcAft>
              <a:buSzPts val="1200"/>
              <a:buChar char="●"/>
            </a:pPr>
            <a:r>
              <a:rPr lang="en" sz="1200"/>
              <a:t>Dense Layer: 7 * 7 * 32</a:t>
            </a:r>
            <a:endParaRPr sz="1200"/>
          </a:p>
          <a:p>
            <a:pPr indent="-304800" lvl="0" marL="457200" rtl="0" algn="l">
              <a:spcBef>
                <a:spcPts val="0"/>
              </a:spcBef>
              <a:spcAft>
                <a:spcPts val="0"/>
              </a:spcAft>
              <a:buSzPts val="1200"/>
              <a:buChar char="●"/>
            </a:pPr>
            <a:r>
              <a:rPr lang="en" sz="1200"/>
              <a:t>Reshape into (7, 7, 32) channels</a:t>
            </a:r>
            <a:endParaRPr sz="1200"/>
          </a:p>
          <a:p>
            <a:pPr indent="-304800" lvl="0" marL="457200" rtl="0" algn="l">
              <a:spcBef>
                <a:spcPts val="0"/>
              </a:spcBef>
              <a:spcAft>
                <a:spcPts val="0"/>
              </a:spcAft>
              <a:buSzPts val="1200"/>
              <a:buChar char="●"/>
            </a:pPr>
            <a:r>
              <a:rPr lang="en" sz="1200"/>
              <a:t>Transposed Convolutional Layer: 64 filters, kernel of size 3, stride of 2, relu activation function</a:t>
            </a:r>
            <a:endParaRPr sz="1200"/>
          </a:p>
          <a:p>
            <a:pPr indent="-304800" lvl="0" marL="457200" rtl="0" algn="l">
              <a:spcBef>
                <a:spcPts val="0"/>
              </a:spcBef>
              <a:spcAft>
                <a:spcPts val="0"/>
              </a:spcAft>
              <a:buSzPts val="1200"/>
              <a:buChar char="●"/>
            </a:pPr>
            <a:r>
              <a:rPr lang="en" sz="1200"/>
              <a:t>Transposed Convolutional Layer: 32 filters, kernel of size 3, stride of 2, relu activation function</a:t>
            </a:r>
            <a:endParaRPr sz="1200"/>
          </a:p>
          <a:p>
            <a:pPr indent="-304800" lvl="0" marL="457200" rtl="0" algn="l">
              <a:spcBef>
                <a:spcPts val="0"/>
              </a:spcBef>
              <a:spcAft>
                <a:spcPts val="0"/>
              </a:spcAft>
              <a:buSzPts val="1200"/>
              <a:buChar char="●"/>
            </a:pPr>
            <a:r>
              <a:rPr lang="en" sz="1200"/>
              <a:t>Transposed Convolutional Layer: 1 filter, kernel of size 3, stride of 1, relu activation function</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819150" y="294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model architecture on MNIST</a:t>
            </a:r>
            <a:endParaRPr/>
          </a:p>
        </p:txBody>
      </p:sp>
      <p:sp>
        <p:nvSpPr>
          <p:cNvPr id="197" name="Google Shape;197;p23"/>
          <p:cNvSpPr txBox="1"/>
          <p:nvPr>
            <p:ph idx="1" type="body"/>
          </p:nvPr>
        </p:nvSpPr>
        <p:spPr>
          <a:xfrm>
            <a:off x="819150" y="1079575"/>
            <a:ext cx="7505700" cy="37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Generator Model:</a:t>
            </a:r>
            <a:endParaRPr sz="1200"/>
          </a:p>
          <a:p>
            <a:pPr indent="-304800" lvl="0" marL="457200" rtl="0" algn="l">
              <a:spcBef>
                <a:spcPts val="1600"/>
              </a:spcBef>
              <a:spcAft>
                <a:spcPts val="0"/>
              </a:spcAft>
              <a:buSzPts val="1200"/>
              <a:buChar char="●"/>
            </a:pPr>
            <a:r>
              <a:rPr lang="en" sz="1200"/>
              <a:t>Input Layer: 100</a:t>
            </a:r>
            <a:endParaRPr sz="1200"/>
          </a:p>
          <a:p>
            <a:pPr indent="-304800" lvl="0" marL="457200" rtl="0" algn="l">
              <a:spcBef>
                <a:spcPts val="0"/>
              </a:spcBef>
              <a:spcAft>
                <a:spcPts val="0"/>
              </a:spcAft>
              <a:buSzPts val="1200"/>
              <a:buChar char="●"/>
            </a:pPr>
            <a:r>
              <a:rPr lang="en" sz="1200"/>
              <a:t>Dense Layer: 7 * 7 * 256,, leaky relu activation function</a:t>
            </a:r>
            <a:endParaRPr sz="1200"/>
          </a:p>
          <a:p>
            <a:pPr indent="-304800" lvl="0" marL="457200" rtl="0" algn="l">
              <a:spcBef>
                <a:spcPts val="0"/>
              </a:spcBef>
              <a:spcAft>
                <a:spcPts val="0"/>
              </a:spcAft>
              <a:buSzPts val="1200"/>
              <a:buChar char="●"/>
            </a:pPr>
            <a:r>
              <a:rPr lang="en" sz="1200"/>
              <a:t>Transposed Convolutional Layer: 128 filters, kernel of size 5, stride of 1, </a:t>
            </a:r>
            <a:r>
              <a:rPr lang="en" sz="1200"/>
              <a:t>leaky </a:t>
            </a:r>
            <a:r>
              <a:rPr lang="en" sz="1200"/>
              <a:t>relu activation function</a:t>
            </a:r>
            <a:endParaRPr sz="1200"/>
          </a:p>
          <a:p>
            <a:pPr indent="-304800" lvl="0" marL="457200" rtl="0" algn="l">
              <a:spcBef>
                <a:spcPts val="0"/>
              </a:spcBef>
              <a:spcAft>
                <a:spcPts val="0"/>
              </a:spcAft>
              <a:buSzPts val="1200"/>
              <a:buChar char="●"/>
            </a:pPr>
            <a:r>
              <a:rPr lang="en" sz="1200"/>
              <a:t>Transposed Convolutional Layer: 64 filters, kernel of size 5, stride of 2, </a:t>
            </a:r>
            <a:r>
              <a:rPr lang="en" sz="1200"/>
              <a:t>leaky </a:t>
            </a:r>
            <a:r>
              <a:rPr lang="en" sz="1200"/>
              <a:t>relu activation function</a:t>
            </a:r>
            <a:endParaRPr sz="1200"/>
          </a:p>
          <a:p>
            <a:pPr indent="-304800" lvl="0" marL="457200" rtl="0" algn="l">
              <a:spcBef>
                <a:spcPts val="0"/>
              </a:spcBef>
              <a:spcAft>
                <a:spcPts val="0"/>
              </a:spcAft>
              <a:buSzPts val="1200"/>
              <a:buChar char="●"/>
            </a:pPr>
            <a:r>
              <a:rPr lang="en" sz="1200"/>
              <a:t>Transposed Convolutional Layer: 1 filter, kernel of size 5, stride of 2, tanh activation function</a:t>
            </a:r>
            <a:endParaRPr sz="1200"/>
          </a:p>
          <a:p>
            <a:pPr indent="0" lvl="0" marL="0" rtl="0" algn="l">
              <a:spcBef>
                <a:spcPts val="1600"/>
              </a:spcBef>
              <a:spcAft>
                <a:spcPts val="0"/>
              </a:spcAft>
              <a:buNone/>
            </a:pPr>
            <a:r>
              <a:rPr lang="en" sz="1200"/>
              <a:t>Discriminator Model:</a:t>
            </a:r>
            <a:endParaRPr sz="1200"/>
          </a:p>
          <a:p>
            <a:pPr indent="-304800" lvl="0" marL="457200" rtl="0" algn="l">
              <a:spcBef>
                <a:spcPts val="1600"/>
              </a:spcBef>
              <a:spcAft>
                <a:spcPts val="0"/>
              </a:spcAft>
              <a:buSzPts val="1200"/>
              <a:buChar char="●"/>
            </a:pPr>
            <a:r>
              <a:rPr lang="en" sz="1200"/>
              <a:t>Input Layer: 28 x 28 x 1</a:t>
            </a:r>
            <a:endParaRPr sz="1200"/>
          </a:p>
          <a:p>
            <a:pPr indent="-304800" lvl="0" marL="457200" rtl="0" algn="l">
              <a:spcBef>
                <a:spcPts val="0"/>
              </a:spcBef>
              <a:spcAft>
                <a:spcPts val="0"/>
              </a:spcAft>
              <a:buSzPts val="1200"/>
              <a:buChar char="●"/>
            </a:pPr>
            <a:r>
              <a:rPr lang="en" sz="1200"/>
              <a:t>Convolutional Layer: 64 filters, kernel of size 5, stride of 2, leaky relu activation function</a:t>
            </a:r>
            <a:endParaRPr sz="1200"/>
          </a:p>
          <a:p>
            <a:pPr indent="-304800" lvl="0" marL="457200" rtl="0" algn="l">
              <a:spcBef>
                <a:spcPts val="0"/>
              </a:spcBef>
              <a:spcAft>
                <a:spcPts val="0"/>
              </a:spcAft>
              <a:buSzPts val="1200"/>
              <a:buChar char="●"/>
            </a:pPr>
            <a:r>
              <a:rPr lang="en" sz="1200"/>
              <a:t>Dropout Layer: 0.3</a:t>
            </a:r>
            <a:endParaRPr sz="1200"/>
          </a:p>
          <a:p>
            <a:pPr indent="-304800" lvl="0" marL="457200" rtl="0" algn="l">
              <a:spcBef>
                <a:spcPts val="0"/>
              </a:spcBef>
              <a:spcAft>
                <a:spcPts val="0"/>
              </a:spcAft>
              <a:buSzPts val="1200"/>
              <a:buChar char="●"/>
            </a:pPr>
            <a:r>
              <a:rPr lang="en" sz="1200"/>
              <a:t>Convolutional Layer: 128 filters, kernel of size 5, stride of 2, leaky relu activation function</a:t>
            </a:r>
            <a:endParaRPr sz="1200"/>
          </a:p>
          <a:p>
            <a:pPr indent="-304800" lvl="0" marL="457200" rtl="0" algn="l">
              <a:spcBef>
                <a:spcPts val="0"/>
              </a:spcBef>
              <a:spcAft>
                <a:spcPts val="0"/>
              </a:spcAft>
              <a:buSzPts val="1200"/>
              <a:buChar char="●"/>
            </a:pPr>
            <a:r>
              <a:rPr lang="en" sz="1200"/>
              <a:t>Dropout Layer: 0.3</a:t>
            </a:r>
            <a:endParaRPr sz="1200"/>
          </a:p>
          <a:p>
            <a:pPr indent="-304800" lvl="0" marL="457200" rtl="0" algn="l">
              <a:spcBef>
                <a:spcPts val="0"/>
              </a:spcBef>
              <a:spcAft>
                <a:spcPts val="0"/>
              </a:spcAft>
              <a:buSzPts val="1200"/>
              <a:buChar char="●"/>
            </a:pPr>
            <a:r>
              <a:rPr lang="en" sz="1200"/>
              <a:t>Sigmoid output neuron</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863250" y="3239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MNIST Results </a:t>
            </a:r>
            <a:endParaRPr/>
          </a:p>
        </p:txBody>
      </p:sp>
      <p:sp>
        <p:nvSpPr>
          <p:cNvPr id="203" name="Google Shape;203;p24"/>
          <p:cNvSpPr txBox="1"/>
          <p:nvPr>
            <p:ph idx="1" type="body"/>
          </p:nvPr>
        </p:nvSpPr>
        <p:spPr>
          <a:xfrm>
            <a:off x="1530675" y="906500"/>
            <a:ext cx="2671200" cy="28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VAE</a:t>
            </a:r>
            <a:endParaRPr/>
          </a:p>
        </p:txBody>
      </p:sp>
      <p:pic>
        <p:nvPicPr>
          <p:cNvPr id="204" name="Google Shape;204;p24"/>
          <p:cNvPicPr preferRelativeResize="0"/>
          <p:nvPr/>
        </p:nvPicPr>
        <p:blipFill>
          <a:blip r:embed="rId3">
            <a:alphaModFix/>
          </a:blip>
          <a:stretch>
            <a:fillRect/>
          </a:stretch>
        </p:blipFill>
        <p:spPr>
          <a:xfrm>
            <a:off x="1238600" y="1156350"/>
            <a:ext cx="3411450" cy="3411450"/>
          </a:xfrm>
          <a:prstGeom prst="rect">
            <a:avLst/>
          </a:prstGeom>
          <a:noFill/>
          <a:ln>
            <a:noFill/>
          </a:ln>
        </p:spPr>
      </p:pic>
      <p:pic>
        <p:nvPicPr>
          <p:cNvPr id="205" name="Google Shape;205;p24"/>
          <p:cNvPicPr preferRelativeResize="0"/>
          <p:nvPr/>
        </p:nvPicPr>
        <p:blipFill>
          <a:blip r:embed="rId4">
            <a:alphaModFix/>
          </a:blip>
          <a:stretch>
            <a:fillRect/>
          </a:stretch>
        </p:blipFill>
        <p:spPr>
          <a:xfrm>
            <a:off x="4572000" y="1156350"/>
            <a:ext cx="3411450" cy="3411450"/>
          </a:xfrm>
          <a:prstGeom prst="rect">
            <a:avLst/>
          </a:prstGeom>
          <a:noFill/>
          <a:ln>
            <a:noFill/>
          </a:ln>
        </p:spPr>
      </p:pic>
      <p:sp>
        <p:nvSpPr>
          <p:cNvPr id="206" name="Google Shape;206;p24"/>
          <p:cNvSpPr txBox="1"/>
          <p:nvPr>
            <p:ph idx="1" type="body"/>
          </p:nvPr>
        </p:nvSpPr>
        <p:spPr>
          <a:xfrm>
            <a:off x="4901450" y="906500"/>
            <a:ext cx="2671200" cy="28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GAN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Labeled Faces in the Wild Dataset</a:t>
            </a:r>
            <a:r>
              <a:rPr baseline="30000" lang="en"/>
              <a:t>(1)</a:t>
            </a:r>
            <a:endParaRPr baseline="30000"/>
          </a:p>
        </p:txBody>
      </p:sp>
      <p:sp>
        <p:nvSpPr>
          <p:cNvPr id="212" name="Google Shape;212;p25"/>
          <p:cNvSpPr txBox="1"/>
          <p:nvPr/>
        </p:nvSpPr>
        <p:spPr>
          <a:xfrm>
            <a:off x="-36750" y="4430750"/>
            <a:ext cx="57168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(1) “</a:t>
            </a:r>
            <a:r>
              <a:rPr lang="en" sz="900">
                <a:latin typeface="Calibri"/>
                <a:ea typeface="Calibri"/>
                <a:cs typeface="Calibri"/>
                <a:sym typeface="Calibri"/>
              </a:rPr>
              <a:t>Labeled Faces in the Wild: A Database for Studying Face Recognition in Unconstrained Environments” </a:t>
            </a:r>
            <a:r>
              <a:rPr i="1" lang="en" sz="900">
                <a:latin typeface="Calibri"/>
                <a:ea typeface="Calibri"/>
                <a:cs typeface="Calibri"/>
                <a:sym typeface="Calibri"/>
              </a:rPr>
              <a:t>Huang G., Ramesh M., Berg T. Learned-Miller E.</a:t>
            </a:r>
            <a:r>
              <a:rPr lang="en" sz="900">
                <a:latin typeface="Calibri"/>
                <a:ea typeface="Calibri"/>
                <a:cs typeface="Calibri"/>
                <a:sym typeface="Calibri"/>
              </a:rPr>
              <a:t>, 2007</a:t>
            </a:r>
            <a:endParaRPr sz="9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316450" y="490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from LFW Dataset</a:t>
            </a:r>
            <a:endParaRPr/>
          </a:p>
        </p:txBody>
      </p:sp>
      <p:pic>
        <p:nvPicPr>
          <p:cNvPr id="218" name="Google Shape;218;p26"/>
          <p:cNvPicPr preferRelativeResize="0"/>
          <p:nvPr/>
        </p:nvPicPr>
        <p:blipFill>
          <a:blip r:embed="rId3">
            <a:alphaModFix/>
          </a:blip>
          <a:stretch>
            <a:fillRect/>
          </a:stretch>
        </p:blipFill>
        <p:spPr>
          <a:xfrm>
            <a:off x="2269450" y="1714938"/>
            <a:ext cx="3922975" cy="288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7"/>
          <p:cNvSpPr/>
          <p:nvPr/>
        </p:nvSpPr>
        <p:spPr>
          <a:xfrm flipH="1">
            <a:off x="1529245" y="1360035"/>
            <a:ext cx="1150800" cy="1199700"/>
          </a:xfrm>
          <a:prstGeom prst="cube">
            <a:avLst>
              <a:gd fmla="val 1723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27"/>
          <p:cNvPicPr preferRelativeResize="0"/>
          <p:nvPr/>
        </p:nvPicPr>
        <p:blipFill>
          <a:blip r:embed="rId3">
            <a:alphaModFix/>
          </a:blip>
          <a:stretch>
            <a:fillRect/>
          </a:stretch>
        </p:blipFill>
        <p:spPr>
          <a:xfrm>
            <a:off x="507250" y="1383521"/>
            <a:ext cx="682318" cy="1152713"/>
          </a:xfrm>
          <a:prstGeom prst="rect">
            <a:avLst/>
          </a:prstGeom>
          <a:noFill/>
          <a:ln>
            <a:noFill/>
          </a:ln>
        </p:spPr>
      </p:pic>
      <p:sp>
        <p:nvSpPr>
          <p:cNvPr id="225" name="Google Shape;225;p27"/>
          <p:cNvSpPr/>
          <p:nvPr/>
        </p:nvSpPr>
        <p:spPr>
          <a:xfrm flipH="1">
            <a:off x="3019727" y="1383534"/>
            <a:ext cx="1071000" cy="1152900"/>
          </a:xfrm>
          <a:prstGeom prst="cube">
            <a:avLst>
              <a:gd fmla="val 37777"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flipH="1">
            <a:off x="4202637" y="1383534"/>
            <a:ext cx="1071000" cy="1152900"/>
          </a:xfrm>
          <a:prstGeom prst="cube">
            <a:avLst>
              <a:gd fmla="val 58674"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flipH="1">
            <a:off x="5385546" y="1383534"/>
            <a:ext cx="1071000" cy="1152900"/>
          </a:xfrm>
          <a:prstGeom prst="cube">
            <a:avLst>
              <a:gd fmla="val 83303"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txBox="1"/>
          <p:nvPr/>
        </p:nvSpPr>
        <p:spPr>
          <a:xfrm>
            <a:off x="1772674" y="2595125"/>
            <a:ext cx="7515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32*32*64</a:t>
            </a:r>
            <a:endParaRPr b="1" sz="1000"/>
          </a:p>
        </p:txBody>
      </p:sp>
      <p:sp>
        <p:nvSpPr>
          <p:cNvPr id="229" name="Google Shape;229;p27"/>
          <p:cNvSpPr txBox="1"/>
          <p:nvPr/>
        </p:nvSpPr>
        <p:spPr>
          <a:xfrm>
            <a:off x="6805951" y="4493225"/>
            <a:ext cx="8154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64*64*3</a:t>
            </a:r>
            <a:endParaRPr b="1" sz="1000"/>
          </a:p>
        </p:txBody>
      </p:sp>
      <p:sp>
        <p:nvSpPr>
          <p:cNvPr id="230" name="Google Shape;230;p27"/>
          <p:cNvSpPr txBox="1"/>
          <p:nvPr/>
        </p:nvSpPr>
        <p:spPr>
          <a:xfrm>
            <a:off x="4775375" y="2579088"/>
            <a:ext cx="751500" cy="3600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8*8*256</a:t>
            </a:r>
            <a:endParaRPr b="1" sz="1000"/>
          </a:p>
        </p:txBody>
      </p:sp>
      <p:sp>
        <p:nvSpPr>
          <p:cNvPr id="231" name="Google Shape;231;p27"/>
          <p:cNvSpPr txBox="1"/>
          <p:nvPr/>
        </p:nvSpPr>
        <p:spPr>
          <a:xfrm>
            <a:off x="3959975" y="4457075"/>
            <a:ext cx="8154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16*16*128</a:t>
            </a:r>
            <a:endParaRPr b="1" sz="1000"/>
          </a:p>
        </p:txBody>
      </p:sp>
      <p:sp>
        <p:nvSpPr>
          <p:cNvPr id="232" name="Google Shape;232;p27"/>
          <p:cNvSpPr txBox="1"/>
          <p:nvPr/>
        </p:nvSpPr>
        <p:spPr>
          <a:xfrm>
            <a:off x="2588167" y="4471130"/>
            <a:ext cx="6822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8*8*256</a:t>
            </a:r>
            <a:endParaRPr b="1" sz="1000"/>
          </a:p>
        </p:txBody>
      </p:sp>
      <p:sp>
        <p:nvSpPr>
          <p:cNvPr id="233" name="Google Shape;233;p27"/>
          <p:cNvSpPr/>
          <p:nvPr/>
        </p:nvSpPr>
        <p:spPr>
          <a:xfrm flipH="1">
            <a:off x="6796322" y="866946"/>
            <a:ext cx="179700" cy="21861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flipH="1">
            <a:off x="7386020" y="797450"/>
            <a:ext cx="179700" cy="10878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flipH="1">
            <a:off x="7386020" y="2061792"/>
            <a:ext cx="179700" cy="10878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flipH="1">
            <a:off x="8119052" y="1249651"/>
            <a:ext cx="179700" cy="13008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flipH="1">
            <a:off x="1177618" y="3318079"/>
            <a:ext cx="179700" cy="12225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flipH="1">
            <a:off x="1971252" y="3387699"/>
            <a:ext cx="1071000" cy="1083600"/>
          </a:xfrm>
          <a:prstGeom prst="cube">
            <a:avLst>
              <a:gd fmla="val 58674"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27"/>
          <p:cNvPicPr preferRelativeResize="0"/>
          <p:nvPr/>
        </p:nvPicPr>
        <p:blipFill>
          <a:blip r:embed="rId3">
            <a:alphaModFix/>
          </a:blip>
          <a:stretch>
            <a:fillRect/>
          </a:stretch>
        </p:blipFill>
        <p:spPr>
          <a:xfrm>
            <a:off x="6787246" y="3387699"/>
            <a:ext cx="682318" cy="1083431"/>
          </a:xfrm>
          <a:prstGeom prst="rect">
            <a:avLst/>
          </a:prstGeom>
          <a:noFill/>
          <a:ln>
            <a:noFill/>
          </a:ln>
        </p:spPr>
      </p:pic>
      <p:sp>
        <p:nvSpPr>
          <p:cNvPr id="240" name="Google Shape;240;p27"/>
          <p:cNvSpPr/>
          <p:nvPr/>
        </p:nvSpPr>
        <p:spPr>
          <a:xfrm flipH="1">
            <a:off x="3656186" y="3387699"/>
            <a:ext cx="1071000" cy="1083600"/>
          </a:xfrm>
          <a:prstGeom prst="cube">
            <a:avLst>
              <a:gd fmla="val 37777"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flipH="1">
            <a:off x="5095008" y="3365613"/>
            <a:ext cx="1150800" cy="1127700"/>
          </a:xfrm>
          <a:prstGeom prst="cube">
            <a:avLst>
              <a:gd fmla="val 1723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txBox="1"/>
          <p:nvPr/>
        </p:nvSpPr>
        <p:spPr>
          <a:xfrm>
            <a:off x="6632471" y="2981402"/>
            <a:ext cx="615300" cy="28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8192</a:t>
            </a:r>
            <a:endParaRPr b="1" sz="1000"/>
          </a:p>
        </p:txBody>
      </p:sp>
      <p:sp>
        <p:nvSpPr>
          <p:cNvPr id="243" name="Google Shape;243;p27"/>
          <p:cNvSpPr txBox="1"/>
          <p:nvPr/>
        </p:nvSpPr>
        <p:spPr>
          <a:xfrm>
            <a:off x="7295790" y="3075614"/>
            <a:ext cx="407700" cy="67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512</a:t>
            </a:r>
            <a:endParaRPr b="1" sz="1000"/>
          </a:p>
        </p:txBody>
      </p:sp>
      <p:sp>
        <p:nvSpPr>
          <p:cNvPr id="244" name="Google Shape;244;p27"/>
          <p:cNvSpPr txBox="1"/>
          <p:nvPr/>
        </p:nvSpPr>
        <p:spPr>
          <a:xfrm>
            <a:off x="1063578" y="4540751"/>
            <a:ext cx="4077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512</a:t>
            </a:r>
            <a:endParaRPr b="1" sz="1000"/>
          </a:p>
        </p:txBody>
      </p:sp>
      <p:sp>
        <p:nvSpPr>
          <p:cNvPr id="245" name="Google Shape;245;p27"/>
          <p:cNvSpPr txBox="1"/>
          <p:nvPr/>
        </p:nvSpPr>
        <p:spPr>
          <a:xfrm>
            <a:off x="8037111" y="2558315"/>
            <a:ext cx="4077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512</a:t>
            </a:r>
            <a:endParaRPr b="1" sz="1000"/>
          </a:p>
        </p:txBody>
      </p:sp>
      <p:sp>
        <p:nvSpPr>
          <p:cNvPr id="246" name="Google Shape;246;p27"/>
          <p:cNvSpPr txBox="1"/>
          <p:nvPr/>
        </p:nvSpPr>
        <p:spPr>
          <a:xfrm>
            <a:off x="5953430" y="2595113"/>
            <a:ext cx="6822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4*4*512</a:t>
            </a:r>
            <a:endParaRPr b="1" sz="1000"/>
          </a:p>
        </p:txBody>
      </p:sp>
      <p:sp>
        <p:nvSpPr>
          <p:cNvPr id="247" name="Google Shape;247;p27"/>
          <p:cNvSpPr txBox="1"/>
          <p:nvPr/>
        </p:nvSpPr>
        <p:spPr>
          <a:xfrm>
            <a:off x="3411524" y="2606125"/>
            <a:ext cx="881700" cy="305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16*16*128</a:t>
            </a:r>
            <a:endParaRPr b="1" sz="1000"/>
          </a:p>
        </p:txBody>
      </p:sp>
      <p:sp>
        <p:nvSpPr>
          <p:cNvPr id="248" name="Google Shape;248;p27"/>
          <p:cNvSpPr txBox="1"/>
          <p:nvPr/>
        </p:nvSpPr>
        <p:spPr>
          <a:xfrm>
            <a:off x="5380150" y="4471125"/>
            <a:ext cx="7515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32*32*64</a:t>
            </a:r>
            <a:endParaRPr b="1" sz="1000"/>
          </a:p>
        </p:txBody>
      </p:sp>
      <p:sp>
        <p:nvSpPr>
          <p:cNvPr id="249" name="Google Shape;249;p27"/>
          <p:cNvSpPr txBox="1"/>
          <p:nvPr/>
        </p:nvSpPr>
        <p:spPr>
          <a:xfrm>
            <a:off x="447675" y="2577275"/>
            <a:ext cx="6822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64*64*3</a:t>
            </a:r>
            <a:endParaRPr b="1" sz="1000"/>
          </a:p>
        </p:txBody>
      </p:sp>
      <p:cxnSp>
        <p:nvCxnSpPr>
          <p:cNvPr id="250" name="Google Shape;250;p27"/>
          <p:cNvCxnSpPr/>
          <p:nvPr/>
        </p:nvCxnSpPr>
        <p:spPr>
          <a:xfrm flipH="1" rot="10800000">
            <a:off x="2719995" y="2111076"/>
            <a:ext cx="259800" cy="900"/>
          </a:xfrm>
          <a:prstGeom prst="straightConnector1">
            <a:avLst/>
          </a:prstGeom>
          <a:noFill/>
          <a:ln cap="flat" cmpd="sng" w="9525">
            <a:solidFill>
              <a:srgbClr val="595959"/>
            </a:solidFill>
            <a:prstDash val="solid"/>
            <a:round/>
            <a:headEnd len="med" w="med" type="none"/>
            <a:tailEnd len="med" w="med" type="triangle"/>
          </a:ln>
        </p:spPr>
      </p:cxnSp>
      <p:cxnSp>
        <p:nvCxnSpPr>
          <p:cNvPr id="251" name="Google Shape;251;p27"/>
          <p:cNvCxnSpPr/>
          <p:nvPr/>
        </p:nvCxnSpPr>
        <p:spPr>
          <a:xfrm flipH="1" rot="10800000">
            <a:off x="4102775" y="2129047"/>
            <a:ext cx="259800" cy="900"/>
          </a:xfrm>
          <a:prstGeom prst="straightConnector1">
            <a:avLst/>
          </a:prstGeom>
          <a:noFill/>
          <a:ln cap="flat" cmpd="sng" w="9525">
            <a:solidFill>
              <a:srgbClr val="595959"/>
            </a:solidFill>
            <a:prstDash val="solid"/>
            <a:round/>
            <a:headEnd len="med" w="med" type="none"/>
            <a:tailEnd len="med" w="med" type="triangle"/>
          </a:ln>
        </p:spPr>
      </p:cxnSp>
      <p:cxnSp>
        <p:nvCxnSpPr>
          <p:cNvPr id="252" name="Google Shape;252;p27"/>
          <p:cNvCxnSpPr/>
          <p:nvPr/>
        </p:nvCxnSpPr>
        <p:spPr>
          <a:xfrm flipH="1" rot="10800000">
            <a:off x="5343776" y="2129052"/>
            <a:ext cx="259800" cy="900"/>
          </a:xfrm>
          <a:prstGeom prst="straightConnector1">
            <a:avLst/>
          </a:prstGeom>
          <a:noFill/>
          <a:ln cap="flat" cmpd="sng" w="9525">
            <a:solidFill>
              <a:srgbClr val="595959"/>
            </a:solidFill>
            <a:prstDash val="solid"/>
            <a:round/>
            <a:headEnd len="med" w="med" type="none"/>
            <a:tailEnd len="med" w="med" type="triangle"/>
          </a:ln>
        </p:spPr>
      </p:cxnSp>
      <p:cxnSp>
        <p:nvCxnSpPr>
          <p:cNvPr id="253" name="Google Shape;253;p27"/>
          <p:cNvCxnSpPr/>
          <p:nvPr/>
        </p:nvCxnSpPr>
        <p:spPr>
          <a:xfrm flipH="1" rot="10800000">
            <a:off x="6421275" y="2108438"/>
            <a:ext cx="271200" cy="6300"/>
          </a:xfrm>
          <a:prstGeom prst="straightConnector1">
            <a:avLst/>
          </a:prstGeom>
          <a:noFill/>
          <a:ln cap="flat" cmpd="sng" w="9525">
            <a:solidFill>
              <a:srgbClr val="595959"/>
            </a:solidFill>
            <a:prstDash val="solid"/>
            <a:round/>
            <a:headEnd len="med" w="med" type="none"/>
            <a:tailEnd len="med" w="med" type="triangle"/>
          </a:ln>
        </p:spPr>
      </p:cxnSp>
      <p:cxnSp>
        <p:nvCxnSpPr>
          <p:cNvPr id="254" name="Google Shape;254;p27"/>
          <p:cNvCxnSpPr>
            <a:stCxn id="233" idx="2"/>
          </p:cNvCxnSpPr>
          <p:nvPr/>
        </p:nvCxnSpPr>
        <p:spPr>
          <a:xfrm flipH="1" rot="10800000">
            <a:off x="6976022" y="1532796"/>
            <a:ext cx="353400" cy="427200"/>
          </a:xfrm>
          <a:prstGeom prst="straightConnector1">
            <a:avLst/>
          </a:prstGeom>
          <a:noFill/>
          <a:ln cap="flat" cmpd="sng" w="9525">
            <a:solidFill>
              <a:srgbClr val="595959"/>
            </a:solidFill>
            <a:prstDash val="solid"/>
            <a:round/>
            <a:headEnd len="med" w="med" type="none"/>
            <a:tailEnd len="med" w="med" type="triangle"/>
          </a:ln>
        </p:spPr>
      </p:cxnSp>
      <p:cxnSp>
        <p:nvCxnSpPr>
          <p:cNvPr id="255" name="Google Shape;255;p27"/>
          <p:cNvCxnSpPr>
            <a:stCxn id="233" idx="2"/>
          </p:cNvCxnSpPr>
          <p:nvPr/>
        </p:nvCxnSpPr>
        <p:spPr>
          <a:xfrm>
            <a:off x="6976022" y="1959996"/>
            <a:ext cx="394200" cy="360000"/>
          </a:xfrm>
          <a:prstGeom prst="straightConnector1">
            <a:avLst/>
          </a:prstGeom>
          <a:noFill/>
          <a:ln cap="flat" cmpd="sng" w="9525">
            <a:solidFill>
              <a:srgbClr val="595959"/>
            </a:solidFill>
            <a:prstDash val="solid"/>
            <a:round/>
            <a:headEnd len="med" w="med" type="none"/>
            <a:tailEnd len="med" w="med" type="triangle"/>
          </a:ln>
        </p:spPr>
      </p:cxnSp>
      <p:cxnSp>
        <p:nvCxnSpPr>
          <p:cNvPr id="256" name="Google Shape;256;p27"/>
          <p:cNvCxnSpPr>
            <a:stCxn id="234" idx="2"/>
            <a:endCxn id="236" idx="5"/>
          </p:cNvCxnSpPr>
          <p:nvPr/>
        </p:nvCxnSpPr>
        <p:spPr>
          <a:xfrm>
            <a:off x="7565720" y="1341350"/>
            <a:ext cx="553200" cy="558600"/>
          </a:xfrm>
          <a:prstGeom prst="straightConnector1">
            <a:avLst/>
          </a:prstGeom>
          <a:noFill/>
          <a:ln cap="flat" cmpd="sng" w="9525">
            <a:solidFill>
              <a:srgbClr val="595959"/>
            </a:solidFill>
            <a:prstDash val="solid"/>
            <a:round/>
            <a:headEnd len="med" w="med" type="none"/>
            <a:tailEnd len="med" w="med" type="triangle"/>
          </a:ln>
        </p:spPr>
      </p:cxnSp>
      <p:cxnSp>
        <p:nvCxnSpPr>
          <p:cNvPr id="257" name="Google Shape;257;p27"/>
          <p:cNvCxnSpPr>
            <a:stCxn id="235" idx="2"/>
            <a:endCxn id="236" idx="4"/>
          </p:cNvCxnSpPr>
          <p:nvPr/>
        </p:nvCxnSpPr>
        <p:spPr>
          <a:xfrm flipH="1" rot="10800000">
            <a:off x="7565720" y="1900092"/>
            <a:ext cx="553200" cy="705600"/>
          </a:xfrm>
          <a:prstGeom prst="straightConnector1">
            <a:avLst/>
          </a:prstGeom>
          <a:noFill/>
          <a:ln cap="flat" cmpd="sng" w="9525">
            <a:solidFill>
              <a:srgbClr val="595959"/>
            </a:solidFill>
            <a:prstDash val="solid"/>
            <a:round/>
            <a:headEnd len="med" w="med" type="none"/>
            <a:tailEnd len="med" w="med" type="triangle"/>
          </a:ln>
        </p:spPr>
      </p:cxnSp>
      <p:cxnSp>
        <p:nvCxnSpPr>
          <p:cNvPr id="258" name="Google Shape;258;p27"/>
          <p:cNvCxnSpPr/>
          <p:nvPr/>
        </p:nvCxnSpPr>
        <p:spPr>
          <a:xfrm flipH="1" rot="10800000">
            <a:off x="1379297" y="4089430"/>
            <a:ext cx="593400" cy="5100"/>
          </a:xfrm>
          <a:prstGeom prst="straightConnector1">
            <a:avLst/>
          </a:prstGeom>
          <a:noFill/>
          <a:ln cap="flat" cmpd="sng" w="9525">
            <a:solidFill>
              <a:srgbClr val="595959"/>
            </a:solidFill>
            <a:prstDash val="solid"/>
            <a:round/>
            <a:headEnd len="med" w="med" type="none"/>
            <a:tailEnd len="med" w="med" type="triangle"/>
          </a:ln>
        </p:spPr>
      </p:cxnSp>
      <p:cxnSp>
        <p:nvCxnSpPr>
          <p:cNvPr id="259" name="Google Shape;259;p27"/>
          <p:cNvCxnSpPr/>
          <p:nvPr/>
        </p:nvCxnSpPr>
        <p:spPr>
          <a:xfrm flipH="1" rot="10800000">
            <a:off x="3019782" y="4089430"/>
            <a:ext cx="593400" cy="5100"/>
          </a:xfrm>
          <a:prstGeom prst="straightConnector1">
            <a:avLst/>
          </a:prstGeom>
          <a:noFill/>
          <a:ln cap="flat" cmpd="sng" w="9525">
            <a:solidFill>
              <a:srgbClr val="595959"/>
            </a:solidFill>
            <a:prstDash val="solid"/>
            <a:round/>
            <a:headEnd len="med" w="med" type="none"/>
            <a:tailEnd len="med" w="med" type="triangle"/>
          </a:ln>
        </p:spPr>
      </p:cxnSp>
      <p:cxnSp>
        <p:nvCxnSpPr>
          <p:cNvPr id="260" name="Google Shape;260;p27"/>
          <p:cNvCxnSpPr/>
          <p:nvPr/>
        </p:nvCxnSpPr>
        <p:spPr>
          <a:xfrm>
            <a:off x="4727183" y="4091848"/>
            <a:ext cx="322500" cy="4800"/>
          </a:xfrm>
          <a:prstGeom prst="straightConnector1">
            <a:avLst/>
          </a:prstGeom>
          <a:noFill/>
          <a:ln cap="flat" cmpd="sng" w="9525">
            <a:solidFill>
              <a:srgbClr val="595959"/>
            </a:solidFill>
            <a:prstDash val="solid"/>
            <a:round/>
            <a:headEnd len="med" w="med" type="none"/>
            <a:tailEnd len="med" w="med" type="triangle"/>
          </a:ln>
        </p:spPr>
      </p:cxnSp>
      <p:cxnSp>
        <p:nvCxnSpPr>
          <p:cNvPr id="261" name="Google Shape;261;p27"/>
          <p:cNvCxnSpPr/>
          <p:nvPr/>
        </p:nvCxnSpPr>
        <p:spPr>
          <a:xfrm flipH="1" rot="10800000">
            <a:off x="6370125" y="4091775"/>
            <a:ext cx="373500" cy="6300"/>
          </a:xfrm>
          <a:prstGeom prst="straightConnector1">
            <a:avLst/>
          </a:prstGeom>
          <a:noFill/>
          <a:ln cap="flat" cmpd="sng" w="9525">
            <a:solidFill>
              <a:srgbClr val="595959"/>
            </a:solidFill>
            <a:prstDash val="solid"/>
            <a:round/>
            <a:headEnd len="med" w="med" type="none"/>
            <a:tailEnd len="med" w="med" type="triangle"/>
          </a:ln>
        </p:spPr>
      </p:cxnSp>
      <p:sp>
        <p:nvSpPr>
          <p:cNvPr id="262" name="Google Shape;262;p27"/>
          <p:cNvSpPr txBox="1"/>
          <p:nvPr/>
        </p:nvSpPr>
        <p:spPr>
          <a:xfrm>
            <a:off x="3572093" y="3017208"/>
            <a:ext cx="14310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DECODER</a:t>
            </a:r>
            <a:endParaRPr b="1" sz="1800"/>
          </a:p>
        </p:txBody>
      </p:sp>
      <p:sp>
        <p:nvSpPr>
          <p:cNvPr id="263" name="Google Shape;263;p27"/>
          <p:cNvSpPr txBox="1"/>
          <p:nvPr/>
        </p:nvSpPr>
        <p:spPr>
          <a:xfrm>
            <a:off x="3541387" y="892254"/>
            <a:ext cx="14310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ENCODER</a:t>
            </a:r>
            <a:endParaRPr b="1" sz="1800"/>
          </a:p>
        </p:txBody>
      </p:sp>
      <p:sp>
        <p:nvSpPr>
          <p:cNvPr id="264" name="Google Shape;264;p27"/>
          <p:cNvSpPr txBox="1"/>
          <p:nvPr/>
        </p:nvSpPr>
        <p:spPr>
          <a:xfrm>
            <a:off x="8111050" y="910626"/>
            <a:ext cx="2598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Z</a:t>
            </a:r>
            <a:endParaRPr b="1"/>
          </a:p>
        </p:txBody>
      </p:sp>
      <p:sp>
        <p:nvSpPr>
          <p:cNvPr id="265" name="Google Shape;265;p27"/>
          <p:cNvSpPr txBox="1"/>
          <p:nvPr/>
        </p:nvSpPr>
        <p:spPr>
          <a:xfrm>
            <a:off x="7295812" y="933376"/>
            <a:ext cx="815400" cy="1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mu</a:t>
            </a:r>
            <a:endParaRPr b="1"/>
          </a:p>
        </p:txBody>
      </p:sp>
      <p:sp>
        <p:nvSpPr>
          <p:cNvPr id="266" name="Google Shape;266;p27"/>
          <p:cNvSpPr txBox="1"/>
          <p:nvPr/>
        </p:nvSpPr>
        <p:spPr>
          <a:xfrm>
            <a:off x="7139835" y="2638160"/>
            <a:ext cx="924900" cy="1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sigma</a:t>
            </a:r>
            <a:endParaRPr b="1"/>
          </a:p>
        </p:txBody>
      </p:sp>
      <p:sp>
        <p:nvSpPr>
          <p:cNvPr id="267" name="Google Shape;267;p27"/>
          <p:cNvSpPr txBox="1"/>
          <p:nvPr/>
        </p:nvSpPr>
        <p:spPr>
          <a:xfrm>
            <a:off x="6715750" y="464800"/>
            <a:ext cx="12483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dense</a:t>
            </a:r>
            <a:endParaRPr b="1"/>
          </a:p>
        </p:txBody>
      </p:sp>
      <p:sp>
        <p:nvSpPr>
          <p:cNvPr id="268" name="Google Shape;268;p27"/>
          <p:cNvSpPr txBox="1"/>
          <p:nvPr/>
        </p:nvSpPr>
        <p:spPr>
          <a:xfrm>
            <a:off x="1764700" y="3064275"/>
            <a:ext cx="9249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a:t>
            </a:r>
            <a:r>
              <a:rPr b="1" lang="en"/>
              <a:t>eshape</a:t>
            </a:r>
            <a:endParaRPr b="1"/>
          </a:p>
        </p:txBody>
      </p:sp>
      <p:cxnSp>
        <p:nvCxnSpPr>
          <p:cNvPr id="269" name="Google Shape;269;p27"/>
          <p:cNvCxnSpPr/>
          <p:nvPr/>
        </p:nvCxnSpPr>
        <p:spPr>
          <a:xfrm flipH="1" rot="10800000">
            <a:off x="1229520" y="2111076"/>
            <a:ext cx="259800" cy="900"/>
          </a:xfrm>
          <a:prstGeom prst="straightConnector1">
            <a:avLst/>
          </a:prstGeom>
          <a:noFill/>
          <a:ln cap="flat" cmpd="sng" w="9525">
            <a:solidFill>
              <a:srgbClr val="595959"/>
            </a:solidFill>
            <a:prstDash val="solid"/>
            <a:round/>
            <a:headEnd len="med" w="med" type="none"/>
            <a:tailEnd len="med" w="med" type="triangle"/>
          </a:ln>
        </p:spPr>
      </p:cxnSp>
      <p:sp>
        <p:nvSpPr>
          <p:cNvPr id="270" name="Google Shape;270;p27"/>
          <p:cNvSpPr txBox="1"/>
          <p:nvPr/>
        </p:nvSpPr>
        <p:spPr>
          <a:xfrm>
            <a:off x="1137525" y="2981276"/>
            <a:ext cx="2598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Z</a:t>
            </a:r>
            <a:endParaRPr b="1"/>
          </a:p>
        </p:txBody>
      </p:sp>
      <p:sp>
        <p:nvSpPr>
          <p:cNvPr id="271" name="Google Shape;271;p27"/>
          <p:cNvSpPr txBox="1"/>
          <p:nvPr/>
        </p:nvSpPr>
        <p:spPr>
          <a:xfrm>
            <a:off x="1145650" y="3046625"/>
            <a:ext cx="259800" cy="1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688275" y="96625"/>
            <a:ext cx="75057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model architecture on LFW</a:t>
            </a:r>
            <a:endParaRPr/>
          </a:p>
        </p:txBody>
      </p:sp>
      <p:sp>
        <p:nvSpPr>
          <p:cNvPr id="277" name="Google Shape;277;p28"/>
          <p:cNvSpPr/>
          <p:nvPr/>
        </p:nvSpPr>
        <p:spPr>
          <a:xfrm flipH="1">
            <a:off x="3138749" y="1357126"/>
            <a:ext cx="981000" cy="1083300"/>
          </a:xfrm>
          <a:prstGeom prst="cube">
            <a:avLst>
              <a:gd fmla="val 1723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28"/>
          <p:cNvPicPr preferRelativeResize="0"/>
          <p:nvPr/>
        </p:nvPicPr>
        <p:blipFill>
          <a:blip r:embed="rId3">
            <a:alphaModFix/>
          </a:blip>
          <a:stretch>
            <a:fillRect/>
          </a:stretch>
        </p:blipFill>
        <p:spPr>
          <a:xfrm>
            <a:off x="293038" y="1380621"/>
            <a:ext cx="682318" cy="1152713"/>
          </a:xfrm>
          <a:prstGeom prst="rect">
            <a:avLst/>
          </a:prstGeom>
          <a:noFill/>
          <a:ln>
            <a:noFill/>
          </a:ln>
        </p:spPr>
      </p:pic>
      <p:sp>
        <p:nvSpPr>
          <p:cNvPr id="279" name="Google Shape;279;p28"/>
          <p:cNvSpPr/>
          <p:nvPr/>
        </p:nvSpPr>
        <p:spPr>
          <a:xfrm flipH="1">
            <a:off x="4459427" y="1380634"/>
            <a:ext cx="1071000" cy="1152900"/>
          </a:xfrm>
          <a:prstGeom prst="cube">
            <a:avLst>
              <a:gd fmla="val 37777"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flipH="1">
            <a:off x="5642337" y="1380634"/>
            <a:ext cx="1071000" cy="1152900"/>
          </a:xfrm>
          <a:prstGeom prst="cube">
            <a:avLst>
              <a:gd fmla="val 58674"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txBox="1"/>
          <p:nvPr/>
        </p:nvSpPr>
        <p:spPr>
          <a:xfrm>
            <a:off x="3281675" y="2592225"/>
            <a:ext cx="9810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18*18*256</a:t>
            </a:r>
            <a:endParaRPr b="1" sz="1000"/>
          </a:p>
        </p:txBody>
      </p:sp>
      <p:sp>
        <p:nvSpPr>
          <p:cNvPr id="282" name="Google Shape;282;p28"/>
          <p:cNvSpPr txBox="1"/>
          <p:nvPr/>
        </p:nvSpPr>
        <p:spPr>
          <a:xfrm>
            <a:off x="5522270" y="4586875"/>
            <a:ext cx="10710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160*160*64</a:t>
            </a:r>
            <a:endParaRPr b="1" sz="1000"/>
          </a:p>
        </p:txBody>
      </p:sp>
      <p:sp>
        <p:nvSpPr>
          <p:cNvPr id="283" name="Google Shape;283;p28"/>
          <p:cNvSpPr txBox="1"/>
          <p:nvPr/>
        </p:nvSpPr>
        <p:spPr>
          <a:xfrm>
            <a:off x="4027272" y="4639600"/>
            <a:ext cx="9285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160*160*128*</a:t>
            </a:r>
            <a:endParaRPr b="1" sz="1000"/>
          </a:p>
        </p:txBody>
      </p:sp>
      <p:sp>
        <p:nvSpPr>
          <p:cNvPr id="284" name="Google Shape;284;p28"/>
          <p:cNvSpPr/>
          <p:nvPr/>
        </p:nvSpPr>
        <p:spPr>
          <a:xfrm flipH="1">
            <a:off x="7245422" y="864046"/>
            <a:ext cx="179700" cy="21861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flipH="1">
            <a:off x="7923895" y="1463417"/>
            <a:ext cx="179700" cy="10878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flipH="1">
            <a:off x="3684184" y="3545524"/>
            <a:ext cx="1071000" cy="1083600"/>
          </a:xfrm>
          <a:prstGeom prst="cube">
            <a:avLst>
              <a:gd fmla="val 58674"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28"/>
          <p:cNvPicPr preferRelativeResize="0"/>
          <p:nvPr/>
        </p:nvPicPr>
        <p:blipFill>
          <a:blip r:embed="rId3">
            <a:alphaModFix/>
          </a:blip>
          <a:stretch>
            <a:fillRect/>
          </a:stretch>
        </p:blipFill>
        <p:spPr>
          <a:xfrm>
            <a:off x="7097278" y="3534074"/>
            <a:ext cx="682318" cy="1083431"/>
          </a:xfrm>
          <a:prstGeom prst="rect">
            <a:avLst/>
          </a:prstGeom>
          <a:noFill/>
          <a:ln>
            <a:noFill/>
          </a:ln>
        </p:spPr>
      </p:pic>
      <p:sp>
        <p:nvSpPr>
          <p:cNvPr id="288" name="Google Shape;288;p28"/>
          <p:cNvSpPr/>
          <p:nvPr/>
        </p:nvSpPr>
        <p:spPr>
          <a:xfrm flipH="1">
            <a:off x="5351031" y="3569299"/>
            <a:ext cx="1071000" cy="1083600"/>
          </a:xfrm>
          <a:prstGeom prst="cube">
            <a:avLst>
              <a:gd fmla="val 37777"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flipH="1">
            <a:off x="1413933" y="1384388"/>
            <a:ext cx="1150800" cy="1127700"/>
          </a:xfrm>
          <a:prstGeom prst="cube">
            <a:avLst>
              <a:gd fmla="val 1723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txBox="1"/>
          <p:nvPr/>
        </p:nvSpPr>
        <p:spPr>
          <a:xfrm>
            <a:off x="5866925" y="3020375"/>
            <a:ext cx="498300" cy="28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6400</a:t>
            </a:r>
            <a:endParaRPr b="1" sz="1000"/>
          </a:p>
        </p:txBody>
      </p:sp>
      <p:sp>
        <p:nvSpPr>
          <p:cNvPr id="291" name="Google Shape;291;p28"/>
          <p:cNvSpPr txBox="1"/>
          <p:nvPr/>
        </p:nvSpPr>
        <p:spPr>
          <a:xfrm>
            <a:off x="7549915" y="3050139"/>
            <a:ext cx="407700" cy="67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p>
        </p:txBody>
      </p:sp>
      <p:sp>
        <p:nvSpPr>
          <p:cNvPr id="292" name="Google Shape;292;p28"/>
          <p:cNvSpPr txBox="1"/>
          <p:nvPr/>
        </p:nvSpPr>
        <p:spPr>
          <a:xfrm>
            <a:off x="959556" y="4637426"/>
            <a:ext cx="4077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100</a:t>
            </a:r>
            <a:endParaRPr b="1" sz="1000"/>
          </a:p>
        </p:txBody>
      </p:sp>
      <p:sp>
        <p:nvSpPr>
          <p:cNvPr id="293" name="Google Shape;293;p28"/>
          <p:cNvSpPr txBox="1"/>
          <p:nvPr/>
        </p:nvSpPr>
        <p:spPr>
          <a:xfrm>
            <a:off x="7787325" y="2631288"/>
            <a:ext cx="402600" cy="228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128</a:t>
            </a:r>
            <a:endParaRPr b="1" sz="1000"/>
          </a:p>
        </p:txBody>
      </p:sp>
      <p:sp>
        <p:nvSpPr>
          <p:cNvPr id="294" name="Google Shape;294;p28"/>
          <p:cNvSpPr txBox="1"/>
          <p:nvPr/>
        </p:nvSpPr>
        <p:spPr>
          <a:xfrm>
            <a:off x="4760887" y="2597600"/>
            <a:ext cx="815400" cy="305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14*14*128</a:t>
            </a:r>
            <a:endParaRPr b="1" sz="1000"/>
          </a:p>
        </p:txBody>
      </p:sp>
      <p:sp>
        <p:nvSpPr>
          <p:cNvPr id="295" name="Google Shape;295;p28"/>
          <p:cNvSpPr txBox="1"/>
          <p:nvPr/>
        </p:nvSpPr>
        <p:spPr>
          <a:xfrm>
            <a:off x="7134145" y="4639575"/>
            <a:ext cx="8154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160*160*3</a:t>
            </a:r>
            <a:endParaRPr b="1" sz="1000"/>
          </a:p>
        </p:txBody>
      </p:sp>
      <p:sp>
        <p:nvSpPr>
          <p:cNvPr id="296" name="Google Shape;296;p28"/>
          <p:cNvSpPr txBox="1"/>
          <p:nvPr/>
        </p:nvSpPr>
        <p:spPr>
          <a:xfrm>
            <a:off x="169950" y="2574475"/>
            <a:ext cx="928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160*160</a:t>
            </a:r>
            <a:r>
              <a:rPr b="1" lang="en" sz="1000"/>
              <a:t>*3</a:t>
            </a:r>
            <a:endParaRPr b="1" sz="1000"/>
          </a:p>
        </p:txBody>
      </p:sp>
      <p:cxnSp>
        <p:nvCxnSpPr>
          <p:cNvPr id="297" name="Google Shape;297;p28"/>
          <p:cNvCxnSpPr>
            <a:stCxn id="277" idx="2"/>
          </p:cNvCxnSpPr>
          <p:nvPr/>
        </p:nvCxnSpPr>
        <p:spPr>
          <a:xfrm>
            <a:off x="4119749" y="1983289"/>
            <a:ext cx="354300" cy="0"/>
          </a:xfrm>
          <a:prstGeom prst="straightConnector1">
            <a:avLst/>
          </a:prstGeom>
          <a:noFill/>
          <a:ln cap="flat" cmpd="sng" w="9525">
            <a:solidFill>
              <a:srgbClr val="595959"/>
            </a:solidFill>
            <a:prstDash val="solid"/>
            <a:round/>
            <a:headEnd len="med" w="med" type="none"/>
            <a:tailEnd len="med" w="med" type="triangle"/>
          </a:ln>
        </p:spPr>
      </p:cxnSp>
      <p:cxnSp>
        <p:nvCxnSpPr>
          <p:cNvPr id="298" name="Google Shape;298;p28"/>
          <p:cNvCxnSpPr/>
          <p:nvPr/>
        </p:nvCxnSpPr>
        <p:spPr>
          <a:xfrm flipH="1" rot="10800000">
            <a:off x="5530425" y="2169797"/>
            <a:ext cx="259800" cy="900"/>
          </a:xfrm>
          <a:prstGeom prst="straightConnector1">
            <a:avLst/>
          </a:prstGeom>
          <a:noFill/>
          <a:ln cap="flat" cmpd="sng" w="9525">
            <a:solidFill>
              <a:srgbClr val="595959"/>
            </a:solidFill>
            <a:prstDash val="solid"/>
            <a:round/>
            <a:headEnd len="med" w="med" type="none"/>
            <a:tailEnd len="med" w="med" type="triangle"/>
          </a:ln>
        </p:spPr>
      </p:cxnSp>
      <p:cxnSp>
        <p:nvCxnSpPr>
          <p:cNvPr id="299" name="Google Shape;299;p28"/>
          <p:cNvCxnSpPr/>
          <p:nvPr/>
        </p:nvCxnSpPr>
        <p:spPr>
          <a:xfrm>
            <a:off x="6799183" y="2064517"/>
            <a:ext cx="402600" cy="3000"/>
          </a:xfrm>
          <a:prstGeom prst="straightConnector1">
            <a:avLst/>
          </a:prstGeom>
          <a:noFill/>
          <a:ln cap="flat" cmpd="sng" w="9525">
            <a:solidFill>
              <a:srgbClr val="595959"/>
            </a:solidFill>
            <a:prstDash val="solid"/>
            <a:round/>
            <a:headEnd len="med" w="med" type="none"/>
            <a:tailEnd len="med" w="med" type="triangle"/>
          </a:ln>
        </p:spPr>
      </p:cxnSp>
      <p:cxnSp>
        <p:nvCxnSpPr>
          <p:cNvPr id="300" name="Google Shape;300;p28"/>
          <p:cNvCxnSpPr>
            <a:stCxn id="284" idx="2"/>
          </p:cNvCxnSpPr>
          <p:nvPr/>
        </p:nvCxnSpPr>
        <p:spPr>
          <a:xfrm flipH="1" rot="10800000">
            <a:off x="7425122" y="1946596"/>
            <a:ext cx="498300" cy="10500"/>
          </a:xfrm>
          <a:prstGeom prst="straightConnector1">
            <a:avLst/>
          </a:prstGeom>
          <a:noFill/>
          <a:ln cap="flat" cmpd="sng" w="9525">
            <a:solidFill>
              <a:srgbClr val="595959"/>
            </a:solidFill>
            <a:prstDash val="solid"/>
            <a:round/>
            <a:headEnd len="med" w="med" type="none"/>
            <a:tailEnd len="med" w="med" type="triangle"/>
          </a:ln>
        </p:spPr>
      </p:cxnSp>
      <p:cxnSp>
        <p:nvCxnSpPr>
          <p:cNvPr id="301" name="Google Shape;301;p28"/>
          <p:cNvCxnSpPr/>
          <p:nvPr/>
        </p:nvCxnSpPr>
        <p:spPr>
          <a:xfrm flipH="1" rot="10800000">
            <a:off x="1371004" y="4356080"/>
            <a:ext cx="593400" cy="5100"/>
          </a:xfrm>
          <a:prstGeom prst="straightConnector1">
            <a:avLst/>
          </a:prstGeom>
          <a:noFill/>
          <a:ln cap="flat" cmpd="sng" w="9525">
            <a:solidFill>
              <a:srgbClr val="595959"/>
            </a:solidFill>
            <a:prstDash val="solid"/>
            <a:round/>
            <a:headEnd len="med" w="med" type="none"/>
            <a:tailEnd len="med" w="med" type="triangle"/>
          </a:ln>
        </p:spPr>
      </p:cxnSp>
      <p:cxnSp>
        <p:nvCxnSpPr>
          <p:cNvPr id="302" name="Google Shape;302;p28"/>
          <p:cNvCxnSpPr/>
          <p:nvPr/>
        </p:nvCxnSpPr>
        <p:spPr>
          <a:xfrm flipH="1" rot="10800000">
            <a:off x="4849595" y="4257775"/>
            <a:ext cx="483900" cy="600"/>
          </a:xfrm>
          <a:prstGeom prst="straightConnector1">
            <a:avLst/>
          </a:prstGeom>
          <a:noFill/>
          <a:ln cap="flat" cmpd="sng" w="9525">
            <a:solidFill>
              <a:srgbClr val="595959"/>
            </a:solidFill>
            <a:prstDash val="solid"/>
            <a:round/>
            <a:headEnd len="med" w="med" type="none"/>
            <a:tailEnd len="med" w="med" type="triangle"/>
          </a:ln>
        </p:spPr>
      </p:cxnSp>
      <p:cxnSp>
        <p:nvCxnSpPr>
          <p:cNvPr id="303" name="Google Shape;303;p28"/>
          <p:cNvCxnSpPr/>
          <p:nvPr/>
        </p:nvCxnSpPr>
        <p:spPr>
          <a:xfrm>
            <a:off x="6545078" y="4260298"/>
            <a:ext cx="322500" cy="4800"/>
          </a:xfrm>
          <a:prstGeom prst="straightConnector1">
            <a:avLst/>
          </a:prstGeom>
          <a:noFill/>
          <a:ln cap="flat" cmpd="sng" w="9525">
            <a:solidFill>
              <a:srgbClr val="595959"/>
            </a:solidFill>
            <a:prstDash val="solid"/>
            <a:round/>
            <a:headEnd len="med" w="med" type="none"/>
            <a:tailEnd len="med" w="med" type="triangle"/>
          </a:ln>
        </p:spPr>
      </p:cxnSp>
      <p:sp>
        <p:nvSpPr>
          <p:cNvPr id="304" name="Google Shape;304;p28"/>
          <p:cNvSpPr txBox="1"/>
          <p:nvPr/>
        </p:nvSpPr>
        <p:spPr>
          <a:xfrm>
            <a:off x="3625125" y="3047863"/>
            <a:ext cx="16320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GENERATOR</a:t>
            </a:r>
            <a:endParaRPr b="1" sz="1800"/>
          </a:p>
        </p:txBody>
      </p:sp>
      <p:sp>
        <p:nvSpPr>
          <p:cNvPr id="305" name="Google Shape;305;p28"/>
          <p:cNvSpPr txBox="1"/>
          <p:nvPr/>
        </p:nvSpPr>
        <p:spPr>
          <a:xfrm>
            <a:off x="3435675" y="846775"/>
            <a:ext cx="20109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DISCRIMINATOR</a:t>
            </a:r>
            <a:endParaRPr b="1" sz="1800"/>
          </a:p>
        </p:txBody>
      </p:sp>
      <p:sp>
        <p:nvSpPr>
          <p:cNvPr id="306" name="Google Shape;306;p28"/>
          <p:cNvSpPr txBox="1"/>
          <p:nvPr/>
        </p:nvSpPr>
        <p:spPr>
          <a:xfrm>
            <a:off x="7468287" y="492701"/>
            <a:ext cx="815400" cy="1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p>
        </p:txBody>
      </p:sp>
      <p:sp>
        <p:nvSpPr>
          <p:cNvPr id="307" name="Google Shape;307;p28"/>
          <p:cNvSpPr txBox="1"/>
          <p:nvPr/>
        </p:nvSpPr>
        <p:spPr>
          <a:xfrm>
            <a:off x="1162307" y="3572938"/>
            <a:ext cx="11508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Dense, dropout, BN, Reshape</a:t>
            </a:r>
            <a:endParaRPr sz="1000"/>
          </a:p>
        </p:txBody>
      </p:sp>
      <p:sp>
        <p:nvSpPr>
          <p:cNvPr id="308" name="Google Shape;308;p28"/>
          <p:cNvSpPr/>
          <p:nvPr/>
        </p:nvSpPr>
        <p:spPr>
          <a:xfrm flipH="1">
            <a:off x="1109251" y="3563430"/>
            <a:ext cx="108300" cy="8802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txBox="1"/>
          <p:nvPr/>
        </p:nvSpPr>
        <p:spPr>
          <a:xfrm>
            <a:off x="305823" y="4849000"/>
            <a:ext cx="245700" cy="45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p>
        </p:txBody>
      </p:sp>
      <p:sp>
        <p:nvSpPr>
          <p:cNvPr id="310" name="Google Shape;310;p28"/>
          <p:cNvSpPr txBox="1"/>
          <p:nvPr/>
        </p:nvSpPr>
        <p:spPr>
          <a:xfrm>
            <a:off x="988577" y="4458326"/>
            <a:ext cx="1566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311" name="Google Shape;311;p28"/>
          <p:cNvSpPr txBox="1"/>
          <p:nvPr/>
        </p:nvSpPr>
        <p:spPr>
          <a:xfrm>
            <a:off x="-473143" y="4356075"/>
            <a:ext cx="7515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p>
        </p:txBody>
      </p:sp>
      <p:sp>
        <p:nvSpPr>
          <p:cNvPr id="312" name="Google Shape;312;p28"/>
          <p:cNvSpPr txBox="1"/>
          <p:nvPr/>
        </p:nvSpPr>
        <p:spPr>
          <a:xfrm>
            <a:off x="782053" y="4577188"/>
            <a:ext cx="4077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p>
        </p:txBody>
      </p:sp>
      <p:sp>
        <p:nvSpPr>
          <p:cNvPr id="313" name="Google Shape;313;p28"/>
          <p:cNvSpPr txBox="1"/>
          <p:nvPr/>
        </p:nvSpPr>
        <p:spPr>
          <a:xfrm>
            <a:off x="4078675" y="21090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conv, dropout</a:t>
            </a:r>
            <a:endParaRPr sz="1000"/>
          </a:p>
        </p:txBody>
      </p:sp>
      <p:sp>
        <p:nvSpPr>
          <p:cNvPr id="314" name="Google Shape;314;p28"/>
          <p:cNvSpPr txBox="1"/>
          <p:nvPr/>
        </p:nvSpPr>
        <p:spPr>
          <a:xfrm>
            <a:off x="5503038" y="2103350"/>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conv, dropout</a:t>
            </a:r>
            <a:endParaRPr sz="1000"/>
          </a:p>
        </p:txBody>
      </p:sp>
      <p:sp>
        <p:nvSpPr>
          <p:cNvPr id="315" name="Google Shape;315;p28"/>
          <p:cNvSpPr txBox="1"/>
          <p:nvPr/>
        </p:nvSpPr>
        <p:spPr>
          <a:xfrm>
            <a:off x="2566200" y="2056813"/>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conv, dropout</a:t>
            </a:r>
            <a:endParaRPr sz="1000"/>
          </a:p>
        </p:txBody>
      </p:sp>
      <p:cxnSp>
        <p:nvCxnSpPr>
          <p:cNvPr id="316" name="Google Shape;316;p28"/>
          <p:cNvCxnSpPr/>
          <p:nvPr/>
        </p:nvCxnSpPr>
        <p:spPr>
          <a:xfrm>
            <a:off x="2542233" y="2005817"/>
            <a:ext cx="402600" cy="3000"/>
          </a:xfrm>
          <a:prstGeom prst="straightConnector1">
            <a:avLst/>
          </a:prstGeom>
          <a:noFill/>
          <a:ln cap="flat" cmpd="sng" w="9525">
            <a:solidFill>
              <a:srgbClr val="595959"/>
            </a:solidFill>
            <a:prstDash val="solid"/>
            <a:round/>
            <a:headEnd len="med" w="med" type="none"/>
            <a:tailEnd len="med" w="med" type="triangle"/>
          </a:ln>
        </p:spPr>
      </p:cxnSp>
      <p:sp>
        <p:nvSpPr>
          <p:cNvPr id="317" name="Google Shape;317;p28"/>
          <p:cNvSpPr txBox="1"/>
          <p:nvPr/>
        </p:nvSpPr>
        <p:spPr>
          <a:xfrm>
            <a:off x="6741450" y="2125550"/>
            <a:ext cx="751500" cy="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flatten</a:t>
            </a:r>
            <a:endParaRPr sz="1100"/>
          </a:p>
        </p:txBody>
      </p:sp>
      <p:sp>
        <p:nvSpPr>
          <p:cNvPr id="318" name="Google Shape;318;p28"/>
          <p:cNvSpPr txBox="1"/>
          <p:nvPr/>
        </p:nvSpPr>
        <p:spPr>
          <a:xfrm>
            <a:off x="4668820" y="37378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Dropout</a:t>
            </a:r>
            <a:r>
              <a:rPr lang="en" sz="1000"/>
              <a:t>, bn, Deconv</a:t>
            </a:r>
            <a:endParaRPr sz="1000"/>
          </a:p>
        </p:txBody>
      </p:sp>
      <p:sp>
        <p:nvSpPr>
          <p:cNvPr id="319" name="Google Shape;319;p28"/>
          <p:cNvSpPr txBox="1"/>
          <p:nvPr/>
        </p:nvSpPr>
        <p:spPr>
          <a:xfrm>
            <a:off x="6339070" y="37378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Dropout, BN, Deconv</a:t>
            </a:r>
            <a:endParaRPr sz="1000"/>
          </a:p>
        </p:txBody>
      </p:sp>
      <p:sp>
        <p:nvSpPr>
          <p:cNvPr id="320" name="Google Shape;320;p28"/>
          <p:cNvSpPr/>
          <p:nvPr/>
        </p:nvSpPr>
        <p:spPr>
          <a:xfrm flipH="1">
            <a:off x="1997882" y="3827285"/>
            <a:ext cx="593400" cy="643500"/>
          </a:xfrm>
          <a:prstGeom prst="cube">
            <a:avLst>
              <a:gd fmla="val 83303"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txBox="1"/>
          <p:nvPr/>
        </p:nvSpPr>
        <p:spPr>
          <a:xfrm>
            <a:off x="2163290" y="4523557"/>
            <a:ext cx="6822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40</a:t>
            </a:r>
            <a:r>
              <a:rPr b="1" lang="en" sz="1000"/>
              <a:t>*40*3</a:t>
            </a:r>
            <a:endParaRPr b="1" sz="1000"/>
          </a:p>
        </p:txBody>
      </p:sp>
      <p:cxnSp>
        <p:nvCxnSpPr>
          <p:cNvPr id="322" name="Google Shape;322;p28"/>
          <p:cNvCxnSpPr/>
          <p:nvPr/>
        </p:nvCxnSpPr>
        <p:spPr>
          <a:xfrm>
            <a:off x="3413353" y="4258917"/>
            <a:ext cx="402600" cy="3000"/>
          </a:xfrm>
          <a:prstGeom prst="straightConnector1">
            <a:avLst/>
          </a:prstGeom>
          <a:noFill/>
          <a:ln cap="flat" cmpd="sng" w="9525">
            <a:solidFill>
              <a:srgbClr val="595959"/>
            </a:solidFill>
            <a:prstDash val="solid"/>
            <a:round/>
            <a:headEnd len="med" w="med" type="none"/>
            <a:tailEnd len="med" w="med" type="triangle"/>
          </a:ln>
        </p:spPr>
      </p:cxnSp>
      <p:sp>
        <p:nvSpPr>
          <p:cNvPr id="323" name="Google Shape;323;p28"/>
          <p:cNvSpPr txBox="1"/>
          <p:nvPr/>
        </p:nvSpPr>
        <p:spPr>
          <a:xfrm>
            <a:off x="3111065" y="3440993"/>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Dropout, BN,Deconv</a:t>
            </a:r>
            <a:endParaRPr sz="1000"/>
          </a:p>
        </p:txBody>
      </p:sp>
      <p:cxnSp>
        <p:nvCxnSpPr>
          <p:cNvPr id="324" name="Google Shape;324;p28"/>
          <p:cNvCxnSpPr/>
          <p:nvPr/>
        </p:nvCxnSpPr>
        <p:spPr>
          <a:xfrm>
            <a:off x="1047758" y="1959323"/>
            <a:ext cx="322500" cy="4800"/>
          </a:xfrm>
          <a:prstGeom prst="straightConnector1">
            <a:avLst/>
          </a:prstGeom>
          <a:noFill/>
          <a:ln cap="flat" cmpd="sng" w="9525">
            <a:solidFill>
              <a:srgbClr val="595959"/>
            </a:solidFill>
            <a:prstDash val="solid"/>
            <a:round/>
            <a:headEnd len="med" w="med" type="none"/>
            <a:tailEnd len="med" w="med" type="triangle"/>
          </a:ln>
        </p:spPr>
      </p:cxnSp>
      <p:sp>
        <p:nvSpPr>
          <p:cNvPr id="325" name="Google Shape;325;p28"/>
          <p:cNvSpPr txBox="1"/>
          <p:nvPr/>
        </p:nvSpPr>
        <p:spPr>
          <a:xfrm>
            <a:off x="898492" y="31563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Noise vector</a:t>
            </a:r>
            <a:endParaRPr sz="1000"/>
          </a:p>
        </p:txBody>
      </p:sp>
      <p:sp>
        <p:nvSpPr>
          <p:cNvPr id="326" name="Google Shape;326;p28"/>
          <p:cNvSpPr txBox="1"/>
          <p:nvPr/>
        </p:nvSpPr>
        <p:spPr>
          <a:xfrm>
            <a:off x="6011602" y="2597600"/>
            <a:ext cx="8154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10</a:t>
            </a:r>
            <a:r>
              <a:rPr b="1" lang="en" sz="1000"/>
              <a:t>*10*64</a:t>
            </a:r>
            <a:endParaRPr b="1" sz="1000"/>
          </a:p>
        </p:txBody>
      </p:sp>
      <p:sp>
        <p:nvSpPr>
          <p:cNvPr id="327" name="Google Shape;327;p28"/>
          <p:cNvSpPr txBox="1"/>
          <p:nvPr/>
        </p:nvSpPr>
        <p:spPr>
          <a:xfrm>
            <a:off x="7298525" y="2114450"/>
            <a:ext cx="751500" cy="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Dense</a:t>
            </a:r>
            <a:endParaRPr sz="1100"/>
          </a:p>
        </p:txBody>
      </p:sp>
      <p:sp>
        <p:nvSpPr>
          <p:cNvPr id="328" name="Google Shape;328;p28"/>
          <p:cNvSpPr txBox="1"/>
          <p:nvPr/>
        </p:nvSpPr>
        <p:spPr>
          <a:xfrm>
            <a:off x="8602375" y="1744863"/>
            <a:ext cx="402600" cy="228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0/1</a:t>
            </a:r>
            <a:endParaRPr b="1" sz="1000"/>
          </a:p>
        </p:txBody>
      </p:sp>
      <p:cxnSp>
        <p:nvCxnSpPr>
          <p:cNvPr id="329" name="Google Shape;329;p28"/>
          <p:cNvCxnSpPr/>
          <p:nvPr/>
        </p:nvCxnSpPr>
        <p:spPr>
          <a:xfrm flipH="1" rot="10800000">
            <a:off x="8103597" y="1946622"/>
            <a:ext cx="498300" cy="10500"/>
          </a:xfrm>
          <a:prstGeom prst="straightConnector1">
            <a:avLst/>
          </a:prstGeom>
          <a:noFill/>
          <a:ln cap="flat" cmpd="sng" w="9525">
            <a:solidFill>
              <a:srgbClr val="595959"/>
            </a:solidFill>
            <a:prstDash val="solid"/>
            <a:round/>
            <a:headEnd len="med" w="med" type="none"/>
            <a:tailEnd len="med" w="med" type="triangle"/>
          </a:ln>
        </p:spPr>
      </p:cxnSp>
      <p:cxnSp>
        <p:nvCxnSpPr>
          <p:cNvPr id="330" name="Google Shape;330;p28"/>
          <p:cNvCxnSpPr/>
          <p:nvPr/>
        </p:nvCxnSpPr>
        <p:spPr>
          <a:xfrm flipH="1" rot="10800000">
            <a:off x="2475378" y="4352186"/>
            <a:ext cx="593400" cy="5100"/>
          </a:xfrm>
          <a:prstGeom prst="straightConnector1">
            <a:avLst/>
          </a:prstGeom>
          <a:noFill/>
          <a:ln cap="flat" cmpd="sng" w="9525">
            <a:solidFill>
              <a:srgbClr val="595959"/>
            </a:solidFill>
            <a:prstDash val="solid"/>
            <a:round/>
            <a:headEnd len="med" w="med" type="none"/>
            <a:tailEnd len="med" w="med" type="triangle"/>
          </a:ln>
        </p:spPr>
      </p:cxnSp>
      <p:sp>
        <p:nvSpPr>
          <p:cNvPr id="331" name="Google Shape;331;p28"/>
          <p:cNvSpPr txBox="1"/>
          <p:nvPr/>
        </p:nvSpPr>
        <p:spPr>
          <a:xfrm>
            <a:off x="2416395" y="4070175"/>
            <a:ext cx="7515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Deconv</a:t>
            </a:r>
            <a:endParaRPr sz="1000"/>
          </a:p>
        </p:txBody>
      </p:sp>
      <p:sp>
        <p:nvSpPr>
          <p:cNvPr id="332" name="Google Shape;332;p28"/>
          <p:cNvSpPr/>
          <p:nvPr/>
        </p:nvSpPr>
        <p:spPr>
          <a:xfrm flipH="1">
            <a:off x="2761243" y="3827275"/>
            <a:ext cx="815400" cy="724800"/>
          </a:xfrm>
          <a:prstGeom prst="cube">
            <a:avLst>
              <a:gd fmla="val 83303"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txBox="1"/>
          <p:nvPr/>
        </p:nvSpPr>
        <p:spPr>
          <a:xfrm>
            <a:off x="3009521" y="4604925"/>
            <a:ext cx="8154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8</a:t>
            </a:r>
            <a:r>
              <a:rPr b="1" lang="en" sz="1000"/>
              <a:t>0*80*256</a:t>
            </a:r>
            <a:endParaRPr b="1" sz="1000"/>
          </a:p>
        </p:txBody>
      </p:sp>
      <p:sp>
        <p:nvSpPr>
          <p:cNvPr id="334" name="Google Shape;334;p28"/>
          <p:cNvSpPr txBox="1"/>
          <p:nvPr/>
        </p:nvSpPr>
        <p:spPr>
          <a:xfrm>
            <a:off x="966000" y="2133028"/>
            <a:ext cx="8154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Reshape</a:t>
            </a:r>
            <a:endParaRPr sz="1000"/>
          </a:p>
        </p:txBody>
      </p:sp>
      <p:sp>
        <p:nvSpPr>
          <p:cNvPr id="335" name="Google Shape;335;p28"/>
          <p:cNvSpPr txBox="1"/>
          <p:nvPr/>
        </p:nvSpPr>
        <p:spPr>
          <a:xfrm>
            <a:off x="1541550" y="2574475"/>
            <a:ext cx="928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40</a:t>
            </a:r>
            <a:r>
              <a:rPr b="1" lang="en" sz="1000"/>
              <a:t>*40*3</a:t>
            </a:r>
            <a:endParaRPr b="1"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9"/>
          <p:cNvSpPr txBox="1"/>
          <p:nvPr>
            <p:ph type="title"/>
          </p:nvPr>
        </p:nvSpPr>
        <p:spPr>
          <a:xfrm>
            <a:off x="819150" y="305675"/>
            <a:ext cx="7505700" cy="6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VAE- LFW Results</a:t>
            </a:r>
            <a:endParaRPr sz="2500"/>
          </a:p>
        </p:txBody>
      </p:sp>
      <p:pic>
        <p:nvPicPr>
          <p:cNvPr id="341" name="Google Shape;341;p29"/>
          <p:cNvPicPr preferRelativeResize="0"/>
          <p:nvPr/>
        </p:nvPicPr>
        <p:blipFill>
          <a:blip r:embed="rId3">
            <a:alphaModFix/>
          </a:blip>
          <a:stretch>
            <a:fillRect/>
          </a:stretch>
        </p:blipFill>
        <p:spPr>
          <a:xfrm>
            <a:off x="2329475" y="922475"/>
            <a:ext cx="3977205" cy="3916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30"/>
          <p:cNvPicPr preferRelativeResize="0"/>
          <p:nvPr/>
        </p:nvPicPr>
        <p:blipFill>
          <a:blip r:embed="rId3">
            <a:alphaModFix/>
          </a:blip>
          <a:stretch>
            <a:fillRect/>
          </a:stretch>
        </p:blipFill>
        <p:spPr>
          <a:xfrm>
            <a:off x="1034950" y="430650"/>
            <a:ext cx="5902774" cy="4427100"/>
          </a:xfrm>
          <a:prstGeom prst="rect">
            <a:avLst/>
          </a:prstGeom>
          <a:noFill/>
          <a:ln>
            <a:noFill/>
          </a:ln>
        </p:spPr>
      </p:pic>
      <p:sp>
        <p:nvSpPr>
          <p:cNvPr id="347" name="Google Shape;347;p30"/>
          <p:cNvSpPr txBox="1"/>
          <p:nvPr>
            <p:ph type="title"/>
          </p:nvPr>
        </p:nvSpPr>
        <p:spPr>
          <a:xfrm>
            <a:off x="819150" y="265125"/>
            <a:ext cx="7505700" cy="5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LFW Results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31"/>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CelebA Dataset</a:t>
            </a:r>
            <a:r>
              <a:rPr baseline="30000" lang="en"/>
              <a:t>(1)</a:t>
            </a:r>
            <a:endParaRPr baseline="30000"/>
          </a:p>
        </p:txBody>
      </p:sp>
      <p:sp>
        <p:nvSpPr>
          <p:cNvPr id="353" name="Google Shape;353;p31"/>
          <p:cNvSpPr txBox="1"/>
          <p:nvPr/>
        </p:nvSpPr>
        <p:spPr>
          <a:xfrm>
            <a:off x="191025" y="4540975"/>
            <a:ext cx="60033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(1) “Deep Learning Face Attributes in the Wild” </a:t>
            </a:r>
            <a:r>
              <a:rPr i="1" lang="en" sz="900">
                <a:latin typeface="Calibri"/>
                <a:ea typeface="Calibri"/>
                <a:cs typeface="Calibri"/>
                <a:sym typeface="Calibri"/>
              </a:rPr>
              <a:t>Liu Z., Luo P., Wang X., Tan</a:t>
            </a:r>
            <a:r>
              <a:rPr lang="en" sz="900">
                <a:latin typeface="Calibri"/>
                <a:ea typeface="Calibri"/>
                <a:cs typeface="Calibri"/>
                <a:sym typeface="Calibri"/>
              </a:rPr>
              <a:t>g X., ICCV 2015</a:t>
            </a:r>
            <a:endParaRPr sz="9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2880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Autoencoder</a:t>
            </a:r>
            <a:endParaRPr/>
          </a:p>
        </p:txBody>
      </p:sp>
      <p:pic>
        <p:nvPicPr>
          <p:cNvPr id="135" name="Google Shape;135;p14"/>
          <p:cNvPicPr preferRelativeResize="0"/>
          <p:nvPr/>
        </p:nvPicPr>
        <p:blipFill>
          <a:blip r:embed="rId3">
            <a:alphaModFix/>
          </a:blip>
          <a:stretch>
            <a:fillRect/>
          </a:stretch>
        </p:blipFill>
        <p:spPr>
          <a:xfrm>
            <a:off x="657975" y="2571750"/>
            <a:ext cx="7828050" cy="2204350"/>
          </a:xfrm>
          <a:prstGeom prst="rect">
            <a:avLst/>
          </a:prstGeom>
          <a:noFill/>
          <a:ln>
            <a:noFill/>
          </a:ln>
        </p:spPr>
      </p:pic>
      <p:sp>
        <p:nvSpPr>
          <p:cNvPr id="136" name="Google Shape;136;p14"/>
          <p:cNvSpPr txBox="1"/>
          <p:nvPr/>
        </p:nvSpPr>
        <p:spPr>
          <a:xfrm>
            <a:off x="5721975" y="4614625"/>
            <a:ext cx="5310900" cy="1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Image from: http://kvfrans.com/variational-autoencoders-explained/</a:t>
            </a:r>
            <a:endParaRPr sz="800">
              <a:latin typeface="Calibri"/>
              <a:ea typeface="Calibri"/>
              <a:cs typeface="Calibri"/>
              <a:sym typeface="Calibri"/>
            </a:endParaRPr>
          </a:p>
        </p:txBody>
      </p:sp>
      <p:sp>
        <p:nvSpPr>
          <p:cNvPr id="137" name="Google Shape;137;p14"/>
          <p:cNvSpPr txBox="1"/>
          <p:nvPr/>
        </p:nvSpPr>
        <p:spPr>
          <a:xfrm>
            <a:off x="878150" y="1254500"/>
            <a:ext cx="7446600" cy="127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Form of unsupervised learning.</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Used to learn a latent representation of a given dataset.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Traditionally used in denoising data or image compression.</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2"/>
          <p:cNvSpPr txBox="1"/>
          <p:nvPr>
            <p:ph type="title"/>
          </p:nvPr>
        </p:nvSpPr>
        <p:spPr>
          <a:xfrm>
            <a:off x="520750" y="533000"/>
            <a:ext cx="82011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Sample from the CelebA dataset</a:t>
            </a:r>
            <a:endParaRPr/>
          </a:p>
        </p:txBody>
      </p:sp>
      <p:pic>
        <p:nvPicPr>
          <p:cNvPr id="359" name="Google Shape;359;p32"/>
          <p:cNvPicPr preferRelativeResize="0"/>
          <p:nvPr/>
        </p:nvPicPr>
        <p:blipFill>
          <a:blip r:embed="rId3">
            <a:alphaModFix/>
          </a:blip>
          <a:stretch>
            <a:fillRect/>
          </a:stretch>
        </p:blipFill>
        <p:spPr>
          <a:xfrm>
            <a:off x="1502200" y="1256375"/>
            <a:ext cx="4800552" cy="3322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3"/>
          <p:cNvSpPr txBox="1"/>
          <p:nvPr>
            <p:ph type="title"/>
          </p:nvPr>
        </p:nvSpPr>
        <p:spPr>
          <a:xfrm>
            <a:off x="688275" y="96625"/>
            <a:ext cx="75057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VAE model architecture on CelebA</a:t>
            </a:r>
            <a:endParaRPr/>
          </a:p>
        </p:txBody>
      </p:sp>
      <p:sp>
        <p:nvSpPr>
          <p:cNvPr id="365" name="Google Shape;365;p33"/>
          <p:cNvSpPr/>
          <p:nvPr/>
        </p:nvSpPr>
        <p:spPr>
          <a:xfrm flipH="1">
            <a:off x="1749745" y="1357135"/>
            <a:ext cx="1150800" cy="1199700"/>
          </a:xfrm>
          <a:prstGeom prst="cube">
            <a:avLst>
              <a:gd fmla="val 1723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33"/>
          <p:cNvPicPr preferRelativeResize="0"/>
          <p:nvPr/>
        </p:nvPicPr>
        <p:blipFill>
          <a:blip r:embed="rId3">
            <a:alphaModFix/>
          </a:blip>
          <a:stretch>
            <a:fillRect/>
          </a:stretch>
        </p:blipFill>
        <p:spPr>
          <a:xfrm>
            <a:off x="521638" y="1380621"/>
            <a:ext cx="682318" cy="1152713"/>
          </a:xfrm>
          <a:prstGeom prst="rect">
            <a:avLst/>
          </a:prstGeom>
          <a:noFill/>
          <a:ln>
            <a:noFill/>
          </a:ln>
        </p:spPr>
      </p:pic>
      <p:sp>
        <p:nvSpPr>
          <p:cNvPr id="367" name="Google Shape;367;p33"/>
          <p:cNvSpPr/>
          <p:nvPr/>
        </p:nvSpPr>
        <p:spPr>
          <a:xfrm flipH="1">
            <a:off x="3240227" y="1380634"/>
            <a:ext cx="1071000" cy="1152900"/>
          </a:xfrm>
          <a:prstGeom prst="cube">
            <a:avLst>
              <a:gd fmla="val 37777"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flipH="1">
            <a:off x="4423137" y="1380634"/>
            <a:ext cx="1071000" cy="1152900"/>
          </a:xfrm>
          <a:prstGeom prst="cube">
            <a:avLst>
              <a:gd fmla="val 58674"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flipH="1">
            <a:off x="5423384" y="1380659"/>
            <a:ext cx="1071000" cy="1152900"/>
          </a:xfrm>
          <a:prstGeom prst="cube">
            <a:avLst>
              <a:gd fmla="val 83303"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txBox="1"/>
          <p:nvPr/>
        </p:nvSpPr>
        <p:spPr>
          <a:xfrm>
            <a:off x="2062474" y="2592225"/>
            <a:ext cx="7515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32*32*64</a:t>
            </a:r>
            <a:endParaRPr b="1" sz="1000"/>
          </a:p>
        </p:txBody>
      </p:sp>
      <p:sp>
        <p:nvSpPr>
          <p:cNvPr id="371" name="Google Shape;371;p33"/>
          <p:cNvSpPr txBox="1"/>
          <p:nvPr/>
        </p:nvSpPr>
        <p:spPr>
          <a:xfrm>
            <a:off x="7851426" y="4661675"/>
            <a:ext cx="8154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64*64*3</a:t>
            </a:r>
            <a:endParaRPr b="1" sz="1000"/>
          </a:p>
        </p:txBody>
      </p:sp>
      <p:sp>
        <p:nvSpPr>
          <p:cNvPr id="372" name="Google Shape;372;p33"/>
          <p:cNvSpPr txBox="1"/>
          <p:nvPr/>
        </p:nvSpPr>
        <p:spPr>
          <a:xfrm>
            <a:off x="5005450" y="4586875"/>
            <a:ext cx="8154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16*16*128</a:t>
            </a:r>
            <a:endParaRPr b="1" sz="1000"/>
          </a:p>
        </p:txBody>
      </p:sp>
      <p:sp>
        <p:nvSpPr>
          <p:cNvPr id="373" name="Google Shape;373;p33"/>
          <p:cNvSpPr txBox="1"/>
          <p:nvPr/>
        </p:nvSpPr>
        <p:spPr>
          <a:xfrm>
            <a:off x="3501267" y="4639605"/>
            <a:ext cx="6822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8*8*256</a:t>
            </a:r>
            <a:endParaRPr b="1" sz="1000"/>
          </a:p>
        </p:txBody>
      </p:sp>
      <p:sp>
        <p:nvSpPr>
          <p:cNvPr id="374" name="Google Shape;374;p33"/>
          <p:cNvSpPr/>
          <p:nvPr/>
        </p:nvSpPr>
        <p:spPr>
          <a:xfrm flipH="1">
            <a:off x="7016822" y="864046"/>
            <a:ext cx="179700" cy="21861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flipH="1">
            <a:off x="7606520" y="794550"/>
            <a:ext cx="179700" cy="10878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flipH="1">
            <a:off x="7606520" y="2058892"/>
            <a:ext cx="179700" cy="10878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flipH="1">
            <a:off x="2911765" y="3545524"/>
            <a:ext cx="1071000" cy="1083600"/>
          </a:xfrm>
          <a:prstGeom prst="cube">
            <a:avLst>
              <a:gd fmla="val 58674"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33"/>
          <p:cNvPicPr preferRelativeResize="0"/>
          <p:nvPr/>
        </p:nvPicPr>
        <p:blipFill>
          <a:blip r:embed="rId3">
            <a:alphaModFix/>
          </a:blip>
          <a:stretch>
            <a:fillRect/>
          </a:stretch>
        </p:blipFill>
        <p:spPr>
          <a:xfrm>
            <a:off x="7832721" y="3556149"/>
            <a:ext cx="682318" cy="1083431"/>
          </a:xfrm>
          <a:prstGeom prst="rect">
            <a:avLst/>
          </a:prstGeom>
          <a:noFill/>
          <a:ln>
            <a:noFill/>
          </a:ln>
        </p:spPr>
      </p:pic>
      <p:sp>
        <p:nvSpPr>
          <p:cNvPr id="379" name="Google Shape;379;p33"/>
          <p:cNvSpPr/>
          <p:nvPr/>
        </p:nvSpPr>
        <p:spPr>
          <a:xfrm flipH="1">
            <a:off x="4578611" y="3569299"/>
            <a:ext cx="1071000" cy="1083600"/>
          </a:xfrm>
          <a:prstGeom prst="cube">
            <a:avLst>
              <a:gd fmla="val 37777"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flipH="1">
            <a:off x="6140483" y="3534063"/>
            <a:ext cx="1150800" cy="1127700"/>
          </a:xfrm>
          <a:prstGeom prst="cube">
            <a:avLst>
              <a:gd fmla="val 1723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txBox="1"/>
          <p:nvPr/>
        </p:nvSpPr>
        <p:spPr>
          <a:xfrm>
            <a:off x="6852971" y="2978502"/>
            <a:ext cx="615300" cy="28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8192</a:t>
            </a:r>
            <a:endParaRPr b="1" sz="1000"/>
          </a:p>
        </p:txBody>
      </p:sp>
      <p:sp>
        <p:nvSpPr>
          <p:cNvPr id="382" name="Google Shape;382;p33"/>
          <p:cNvSpPr txBox="1"/>
          <p:nvPr/>
        </p:nvSpPr>
        <p:spPr>
          <a:xfrm>
            <a:off x="7549915" y="3050139"/>
            <a:ext cx="407700" cy="67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64</a:t>
            </a:r>
            <a:endParaRPr b="1" sz="1000"/>
          </a:p>
        </p:txBody>
      </p:sp>
      <p:sp>
        <p:nvSpPr>
          <p:cNvPr id="383" name="Google Shape;383;p33"/>
          <p:cNvSpPr txBox="1"/>
          <p:nvPr/>
        </p:nvSpPr>
        <p:spPr>
          <a:xfrm>
            <a:off x="915328" y="4637426"/>
            <a:ext cx="4077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64</a:t>
            </a:r>
            <a:endParaRPr b="1" sz="1000"/>
          </a:p>
        </p:txBody>
      </p:sp>
      <p:sp>
        <p:nvSpPr>
          <p:cNvPr id="384" name="Google Shape;384;p33"/>
          <p:cNvSpPr txBox="1"/>
          <p:nvPr/>
        </p:nvSpPr>
        <p:spPr>
          <a:xfrm>
            <a:off x="6176330" y="2588901"/>
            <a:ext cx="6822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4*4*512</a:t>
            </a:r>
            <a:endParaRPr b="1" sz="1000"/>
          </a:p>
        </p:txBody>
      </p:sp>
      <p:sp>
        <p:nvSpPr>
          <p:cNvPr id="385" name="Google Shape;385;p33"/>
          <p:cNvSpPr txBox="1"/>
          <p:nvPr/>
        </p:nvSpPr>
        <p:spPr>
          <a:xfrm>
            <a:off x="3541687" y="2597600"/>
            <a:ext cx="815400" cy="305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16*16*128</a:t>
            </a:r>
            <a:endParaRPr b="1" sz="1000"/>
          </a:p>
        </p:txBody>
      </p:sp>
      <p:sp>
        <p:nvSpPr>
          <p:cNvPr id="386" name="Google Shape;386;p33"/>
          <p:cNvSpPr txBox="1"/>
          <p:nvPr/>
        </p:nvSpPr>
        <p:spPr>
          <a:xfrm>
            <a:off x="6361726" y="4639575"/>
            <a:ext cx="8154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32*32*64</a:t>
            </a:r>
            <a:endParaRPr b="1" sz="1000"/>
          </a:p>
        </p:txBody>
      </p:sp>
      <p:sp>
        <p:nvSpPr>
          <p:cNvPr id="387" name="Google Shape;387;p33"/>
          <p:cNvSpPr txBox="1"/>
          <p:nvPr/>
        </p:nvSpPr>
        <p:spPr>
          <a:xfrm>
            <a:off x="487050" y="2574475"/>
            <a:ext cx="751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64*64*3</a:t>
            </a:r>
            <a:endParaRPr b="1" sz="1000"/>
          </a:p>
        </p:txBody>
      </p:sp>
      <p:cxnSp>
        <p:nvCxnSpPr>
          <p:cNvPr id="388" name="Google Shape;388;p33"/>
          <p:cNvCxnSpPr>
            <a:stCxn id="365" idx="2"/>
          </p:cNvCxnSpPr>
          <p:nvPr/>
        </p:nvCxnSpPr>
        <p:spPr>
          <a:xfrm>
            <a:off x="2900545" y="2056126"/>
            <a:ext cx="354300" cy="0"/>
          </a:xfrm>
          <a:prstGeom prst="straightConnector1">
            <a:avLst/>
          </a:prstGeom>
          <a:noFill/>
          <a:ln cap="flat" cmpd="sng" w="9525">
            <a:solidFill>
              <a:srgbClr val="595959"/>
            </a:solidFill>
            <a:prstDash val="solid"/>
            <a:round/>
            <a:headEnd len="med" w="med" type="none"/>
            <a:tailEnd len="med" w="med" type="triangle"/>
          </a:ln>
        </p:spPr>
      </p:cxnSp>
      <p:cxnSp>
        <p:nvCxnSpPr>
          <p:cNvPr id="389" name="Google Shape;389;p33"/>
          <p:cNvCxnSpPr/>
          <p:nvPr/>
        </p:nvCxnSpPr>
        <p:spPr>
          <a:xfrm flipH="1" rot="10800000">
            <a:off x="4311225" y="2169797"/>
            <a:ext cx="259800" cy="900"/>
          </a:xfrm>
          <a:prstGeom prst="straightConnector1">
            <a:avLst/>
          </a:prstGeom>
          <a:noFill/>
          <a:ln cap="flat" cmpd="sng" w="9525">
            <a:solidFill>
              <a:srgbClr val="595959"/>
            </a:solidFill>
            <a:prstDash val="solid"/>
            <a:round/>
            <a:headEnd len="med" w="med" type="none"/>
            <a:tailEnd len="med" w="med" type="triangle"/>
          </a:ln>
        </p:spPr>
      </p:cxnSp>
      <p:cxnSp>
        <p:nvCxnSpPr>
          <p:cNvPr id="390" name="Google Shape;390;p33"/>
          <p:cNvCxnSpPr/>
          <p:nvPr/>
        </p:nvCxnSpPr>
        <p:spPr>
          <a:xfrm flipH="1" rot="10800000">
            <a:off x="5606101" y="2108177"/>
            <a:ext cx="259800" cy="900"/>
          </a:xfrm>
          <a:prstGeom prst="straightConnector1">
            <a:avLst/>
          </a:prstGeom>
          <a:noFill/>
          <a:ln cap="flat" cmpd="sng" w="9525">
            <a:solidFill>
              <a:srgbClr val="595959"/>
            </a:solidFill>
            <a:prstDash val="solid"/>
            <a:round/>
            <a:headEnd len="med" w="med" type="none"/>
            <a:tailEnd len="med" w="med" type="triangle"/>
          </a:ln>
        </p:spPr>
      </p:cxnSp>
      <p:cxnSp>
        <p:nvCxnSpPr>
          <p:cNvPr id="391" name="Google Shape;391;p33"/>
          <p:cNvCxnSpPr/>
          <p:nvPr/>
        </p:nvCxnSpPr>
        <p:spPr>
          <a:xfrm>
            <a:off x="6494383" y="2064517"/>
            <a:ext cx="402600" cy="3000"/>
          </a:xfrm>
          <a:prstGeom prst="straightConnector1">
            <a:avLst/>
          </a:prstGeom>
          <a:noFill/>
          <a:ln cap="flat" cmpd="sng" w="9525">
            <a:solidFill>
              <a:srgbClr val="595959"/>
            </a:solidFill>
            <a:prstDash val="solid"/>
            <a:round/>
            <a:headEnd len="med" w="med" type="none"/>
            <a:tailEnd len="med" w="med" type="triangle"/>
          </a:ln>
        </p:spPr>
      </p:cxnSp>
      <p:cxnSp>
        <p:nvCxnSpPr>
          <p:cNvPr id="392" name="Google Shape;392;p33"/>
          <p:cNvCxnSpPr>
            <a:stCxn id="374" idx="2"/>
          </p:cNvCxnSpPr>
          <p:nvPr/>
        </p:nvCxnSpPr>
        <p:spPr>
          <a:xfrm flipH="1" rot="10800000">
            <a:off x="7196522" y="1529896"/>
            <a:ext cx="353400" cy="427200"/>
          </a:xfrm>
          <a:prstGeom prst="straightConnector1">
            <a:avLst/>
          </a:prstGeom>
          <a:noFill/>
          <a:ln cap="flat" cmpd="sng" w="9525">
            <a:solidFill>
              <a:srgbClr val="595959"/>
            </a:solidFill>
            <a:prstDash val="solid"/>
            <a:round/>
            <a:headEnd len="med" w="med" type="none"/>
            <a:tailEnd len="med" w="med" type="triangle"/>
          </a:ln>
        </p:spPr>
      </p:cxnSp>
      <p:cxnSp>
        <p:nvCxnSpPr>
          <p:cNvPr id="393" name="Google Shape;393;p33"/>
          <p:cNvCxnSpPr>
            <a:stCxn id="374" idx="2"/>
          </p:cNvCxnSpPr>
          <p:nvPr/>
        </p:nvCxnSpPr>
        <p:spPr>
          <a:xfrm>
            <a:off x="7196522" y="1957096"/>
            <a:ext cx="394200" cy="360000"/>
          </a:xfrm>
          <a:prstGeom prst="straightConnector1">
            <a:avLst/>
          </a:prstGeom>
          <a:noFill/>
          <a:ln cap="flat" cmpd="sng" w="9525">
            <a:solidFill>
              <a:srgbClr val="595959"/>
            </a:solidFill>
            <a:prstDash val="solid"/>
            <a:round/>
            <a:headEnd len="med" w="med" type="none"/>
            <a:tailEnd len="med" w="med" type="triangle"/>
          </a:ln>
        </p:spPr>
      </p:cxnSp>
      <p:cxnSp>
        <p:nvCxnSpPr>
          <p:cNvPr id="394" name="Google Shape;394;p33"/>
          <p:cNvCxnSpPr/>
          <p:nvPr/>
        </p:nvCxnSpPr>
        <p:spPr>
          <a:xfrm flipH="1" rot="10800000">
            <a:off x="1295672" y="4235805"/>
            <a:ext cx="593400" cy="5100"/>
          </a:xfrm>
          <a:prstGeom prst="straightConnector1">
            <a:avLst/>
          </a:prstGeom>
          <a:noFill/>
          <a:ln cap="flat" cmpd="sng" w="9525">
            <a:solidFill>
              <a:srgbClr val="595959"/>
            </a:solidFill>
            <a:prstDash val="solid"/>
            <a:round/>
            <a:headEnd len="med" w="med" type="none"/>
            <a:tailEnd len="med" w="med" type="triangle"/>
          </a:ln>
        </p:spPr>
      </p:cxnSp>
      <p:cxnSp>
        <p:nvCxnSpPr>
          <p:cNvPr id="395" name="Google Shape;395;p33"/>
          <p:cNvCxnSpPr/>
          <p:nvPr/>
        </p:nvCxnSpPr>
        <p:spPr>
          <a:xfrm flipH="1" rot="10800000">
            <a:off x="4077175" y="4257775"/>
            <a:ext cx="483900" cy="600"/>
          </a:xfrm>
          <a:prstGeom prst="straightConnector1">
            <a:avLst/>
          </a:prstGeom>
          <a:noFill/>
          <a:ln cap="flat" cmpd="sng" w="9525">
            <a:solidFill>
              <a:srgbClr val="595959"/>
            </a:solidFill>
            <a:prstDash val="solid"/>
            <a:round/>
            <a:headEnd len="med" w="med" type="none"/>
            <a:tailEnd len="med" w="med" type="triangle"/>
          </a:ln>
        </p:spPr>
      </p:cxnSp>
      <p:cxnSp>
        <p:nvCxnSpPr>
          <p:cNvPr id="396" name="Google Shape;396;p33"/>
          <p:cNvCxnSpPr/>
          <p:nvPr/>
        </p:nvCxnSpPr>
        <p:spPr>
          <a:xfrm>
            <a:off x="5772658" y="4260298"/>
            <a:ext cx="322500" cy="4800"/>
          </a:xfrm>
          <a:prstGeom prst="straightConnector1">
            <a:avLst/>
          </a:prstGeom>
          <a:noFill/>
          <a:ln cap="flat" cmpd="sng" w="9525">
            <a:solidFill>
              <a:srgbClr val="595959"/>
            </a:solidFill>
            <a:prstDash val="solid"/>
            <a:round/>
            <a:headEnd len="med" w="med" type="none"/>
            <a:tailEnd len="med" w="med" type="triangle"/>
          </a:ln>
        </p:spPr>
      </p:cxnSp>
      <p:sp>
        <p:nvSpPr>
          <p:cNvPr id="397" name="Google Shape;397;p33"/>
          <p:cNvSpPr txBox="1"/>
          <p:nvPr/>
        </p:nvSpPr>
        <p:spPr>
          <a:xfrm>
            <a:off x="3722893" y="3056895"/>
            <a:ext cx="14310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DECODER</a:t>
            </a:r>
            <a:endParaRPr b="1" sz="1800"/>
          </a:p>
        </p:txBody>
      </p:sp>
      <p:sp>
        <p:nvSpPr>
          <p:cNvPr id="398" name="Google Shape;398;p33"/>
          <p:cNvSpPr txBox="1"/>
          <p:nvPr/>
        </p:nvSpPr>
        <p:spPr>
          <a:xfrm>
            <a:off x="3761887" y="889354"/>
            <a:ext cx="14310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ENCODER</a:t>
            </a:r>
            <a:endParaRPr b="1" sz="1800"/>
          </a:p>
        </p:txBody>
      </p:sp>
      <p:sp>
        <p:nvSpPr>
          <p:cNvPr id="399" name="Google Shape;399;p33"/>
          <p:cNvSpPr txBox="1"/>
          <p:nvPr/>
        </p:nvSpPr>
        <p:spPr>
          <a:xfrm>
            <a:off x="7468287" y="492701"/>
            <a:ext cx="815400" cy="1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mu</a:t>
            </a:r>
            <a:endParaRPr b="1" sz="1000"/>
          </a:p>
        </p:txBody>
      </p:sp>
      <p:sp>
        <p:nvSpPr>
          <p:cNvPr id="400" name="Google Shape;400;p33"/>
          <p:cNvSpPr txBox="1"/>
          <p:nvPr/>
        </p:nvSpPr>
        <p:spPr>
          <a:xfrm>
            <a:off x="1093138" y="3914825"/>
            <a:ext cx="11508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fc, </a:t>
            </a:r>
            <a:r>
              <a:rPr lang="en" sz="1000"/>
              <a:t>r</a:t>
            </a:r>
            <a:r>
              <a:rPr lang="en" sz="1000"/>
              <a:t>eshape</a:t>
            </a:r>
            <a:endParaRPr sz="1000"/>
          </a:p>
        </p:txBody>
      </p:sp>
      <p:sp>
        <p:nvSpPr>
          <p:cNvPr id="401" name="Google Shape;401;p33"/>
          <p:cNvSpPr/>
          <p:nvPr/>
        </p:nvSpPr>
        <p:spPr>
          <a:xfrm flipH="1">
            <a:off x="587859" y="3257462"/>
            <a:ext cx="108300" cy="7362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flipH="1">
            <a:off x="587859" y="4112941"/>
            <a:ext cx="108300" cy="7362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flipH="1">
            <a:off x="1029437" y="3563430"/>
            <a:ext cx="108300" cy="8802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txBox="1"/>
          <p:nvPr/>
        </p:nvSpPr>
        <p:spPr>
          <a:xfrm>
            <a:off x="504743" y="4849000"/>
            <a:ext cx="245700" cy="45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p>
        </p:txBody>
      </p:sp>
      <p:cxnSp>
        <p:nvCxnSpPr>
          <p:cNvPr id="405" name="Google Shape;405;p33"/>
          <p:cNvCxnSpPr>
            <a:stCxn id="401" idx="2"/>
            <a:endCxn id="403" idx="5"/>
          </p:cNvCxnSpPr>
          <p:nvPr/>
        </p:nvCxnSpPr>
        <p:spPr>
          <a:xfrm>
            <a:off x="696159" y="3625562"/>
            <a:ext cx="333300" cy="378000"/>
          </a:xfrm>
          <a:prstGeom prst="straightConnector1">
            <a:avLst/>
          </a:prstGeom>
          <a:noFill/>
          <a:ln cap="flat" cmpd="sng" w="9525">
            <a:solidFill>
              <a:srgbClr val="595959"/>
            </a:solidFill>
            <a:prstDash val="solid"/>
            <a:round/>
            <a:headEnd len="med" w="med" type="none"/>
            <a:tailEnd len="med" w="med" type="triangle"/>
          </a:ln>
        </p:spPr>
      </p:cxnSp>
      <p:cxnSp>
        <p:nvCxnSpPr>
          <p:cNvPr id="406" name="Google Shape;406;p33"/>
          <p:cNvCxnSpPr>
            <a:stCxn id="402" idx="2"/>
            <a:endCxn id="403" idx="4"/>
          </p:cNvCxnSpPr>
          <p:nvPr/>
        </p:nvCxnSpPr>
        <p:spPr>
          <a:xfrm flipH="1" rot="10800000">
            <a:off x="696159" y="4003441"/>
            <a:ext cx="333300" cy="477600"/>
          </a:xfrm>
          <a:prstGeom prst="straightConnector1">
            <a:avLst/>
          </a:prstGeom>
          <a:noFill/>
          <a:ln cap="flat" cmpd="sng" w="9525">
            <a:solidFill>
              <a:srgbClr val="595959"/>
            </a:solidFill>
            <a:prstDash val="solid"/>
            <a:round/>
            <a:headEnd len="med" w="med" type="none"/>
            <a:tailEnd len="med" w="med" type="triangle"/>
          </a:ln>
        </p:spPr>
      </p:cxnSp>
      <p:sp>
        <p:nvSpPr>
          <p:cNvPr id="407" name="Google Shape;407;p33"/>
          <p:cNvSpPr txBox="1"/>
          <p:nvPr/>
        </p:nvSpPr>
        <p:spPr>
          <a:xfrm>
            <a:off x="915334" y="4443632"/>
            <a:ext cx="156600" cy="1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08" name="Google Shape;408;p33"/>
          <p:cNvSpPr txBox="1"/>
          <p:nvPr/>
        </p:nvSpPr>
        <p:spPr>
          <a:xfrm>
            <a:off x="122000" y="4356075"/>
            <a:ext cx="7515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sigma</a:t>
            </a:r>
            <a:endParaRPr b="1" sz="1000"/>
          </a:p>
        </p:txBody>
      </p:sp>
      <p:sp>
        <p:nvSpPr>
          <p:cNvPr id="409" name="Google Shape;409;p33"/>
          <p:cNvSpPr txBox="1"/>
          <p:nvPr/>
        </p:nvSpPr>
        <p:spPr>
          <a:xfrm>
            <a:off x="165737" y="3671464"/>
            <a:ext cx="815400" cy="1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mu</a:t>
            </a:r>
            <a:endParaRPr b="1" sz="1000"/>
          </a:p>
        </p:txBody>
      </p:sp>
      <p:sp>
        <p:nvSpPr>
          <p:cNvPr id="410" name="Google Shape;410;p33"/>
          <p:cNvSpPr txBox="1"/>
          <p:nvPr/>
        </p:nvSpPr>
        <p:spPr>
          <a:xfrm>
            <a:off x="7360525" y="2818800"/>
            <a:ext cx="7515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sigma</a:t>
            </a:r>
            <a:endParaRPr b="1"/>
          </a:p>
        </p:txBody>
      </p:sp>
      <p:sp>
        <p:nvSpPr>
          <p:cNvPr id="411" name="Google Shape;411;p33"/>
          <p:cNvSpPr txBox="1"/>
          <p:nvPr/>
        </p:nvSpPr>
        <p:spPr>
          <a:xfrm>
            <a:off x="208553" y="4577188"/>
            <a:ext cx="4077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64</a:t>
            </a:r>
            <a:endParaRPr b="1" sz="1000"/>
          </a:p>
        </p:txBody>
      </p:sp>
      <p:sp>
        <p:nvSpPr>
          <p:cNvPr id="412" name="Google Shape;412;p33"/>
          <p:cNvSpPr txBox="1"/>
          <p:nvPr/>
        </p:nvSpPr>
        <p:spPr>
          <a:xfrm>
            <a:off x="2859475" y="21090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conv</a:t>
            </a:r>
            <a:r>
              <a:rPr lang="en" sz="1000"/>
              <a:t>,</a:t>
            </a:r>
            <a:endParaRPr sz="1000"/>
          </a:p>
          <a:p>
            <a:pPr indent="0" lvl="0" marL="0" rtl="0" algn="l">
              <a:spcBef>
                <a:spcPts val="0"/>
              </a:spcBef>
              <a:spcAft>
                <a:spcPts val="0"/>
              </a:spcAft>
              <a:buNone/>
            </a:pPr>
            <a:r>
              <a:rPr lang="en" sz="1000"/>
              <a:t>   bn</a:t>
            </a:r>
            <a:endParaRPr sz="1000"/>
          </a:p>
          <a:p>
            <a:pPr indent="0" lvl="0" marL="0" rtl="0" algn="l">
              <a:spcBef>
                <a:spcPts val="0"/>
              </a:spcBef>
              <a:spcAft>
                <a:spcPts val="0"/>
              </a:spcAft>
              <a:buNone/>
            </a:pPr>
            <a:r>
              <a:t/>
            </a:r>
            <a:endParaRPr sz="1000"/>
          </a:p>
        </p:txBody>
      </p:sp>
      <p:sp>
        <p:nvSpPr>
          <p:cNvPr id="413" name="Google Shape;413;p33"/>
          <p:cNvSpPr txBox="1"/>
          <p:nvPr/>
        </p:nvSpPr>
        <p:spPr>
          <a:xfrm>
            <a:off x="4283838" y="2103350"/>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conv</a:t>
            </a:r>
            <a:r>
              <a:rPr lang="en" sz="1000"/>
              <a:t>,</a:t>
            </a:r>
            <a:endParaRPr sz="1000"/>
          </a:p>
          <a:p>
            <a:pPr indent="0" lvl="0" marL="0" rtl="0" algn="l">
              <a:spcBef>
                <a:spcPts val="0"/>
              </a:spcBef>
              <a:spcAft>
                <a:spcPts val="0"/>
              </a:spcAft>
              <a:buNone/>
            </a:pPr>
            <a:r>
              <a:rPr lang="en" sz="1000"/>
              <a:t>   bn</a:t>
            </a:r>
            <a:endParaRPr sz="1000"/>
          </a:p>
        </p:txBody>
      </p:sp>
      <p:sp>
        <p:nvSpPr>
          <p:cNvPr id="414" name="Google Shape;414;p33"/>
          <p:cNvSpPr txBox="1"/>
          <p:nvPr/>
        </p:nvSpPr>
        <p:spPr>
          <a:xfrm>
            <a:off x="5494125" y="2092300"/>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conv</a:t>
            </a:r>
            <a:r>
              <a:rPr lang="en" sz="1000"/>
              <a:t>,</a:t>
            </a:r>
            <a:endParaRPr sz="1000"/>
          </a:p>
          <a:p>
            <a:pPr indent="0" lvl="0" marL="0" rtl="0" algn="l">
              <a:spcBef>
                <a:spcPts val="0"/>
              </a:spcBef>
              <a:spcAft>
                <a:spcPts val="0"/>
              </a:spcAft>
              <a:buNone/>
            </a:pPr>
            <a:r>
              <a:rPr lang="en" sz="1000"/>
              <a:t>   bn</a:t>
            </a:r>
            <a:endParaRPr sz="1000"/>
          </a:p>
        </p:txBody>
      </p:sp>
      <p:sp>
        <p:nvSpPr>
          <p:cNvPr id="415" name="Google Shape;415;p33"/>
          <p:cNvSpPr txBox="1"/>
          <p:nvPr/>
        </p:nvSpPr>
        <p:spPr>
          <a:xfrm>
            <a:off x="1183225" y="21090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a:t>
            </a:r>
            <a:r>
              <a:rPr lang="en" sz="1000"/>
              <a:t>onv,</a:t>
            </a:r>
            <a:endParaRPr sz="1000"/>
          </a:p>
          <a:p>
            <a:pPr indent="0" lvl="0" marL="0" rtl="0" algn="l">
              <a:spcBef>
                <a:spcPts val="0"/>
              </a:spcBef>
              <a:spcAft>
                <a:spcPts val="0"/>
              </a:spcAft>
              <a:buNone/>
            </a:pPr>
            <a:r>
              <a:rPr lang="en" sz="1000"/>
              <a:t>   bn  </a:t>
            </a:r>
            <a:endParaRPr sz="1000"/>
          </a:p>
        </p:txBody>
      </p:sp>
      <p:cxnSp>
        <p:nvCxnSpPr>
          <p:cNvPr id="416" name="Google Shape;416;p33"/>
          <p:cNvCxnSpPr/>
          <p:nvPr/>
        </p:nvCxnSpPr>
        <p:spPr>
          <a:xfrm>
            <a:off x="1323033" y="2005817"/>
            <a:ext cx="402600" cy="3000"/>
          </a:xfrm>
          <a:prstGeom prst="straightConnector1">
            <a:avLst/>
          </a:prstGeom>
          <a:noFill/>
          <a:ln cap="flat" cmpd="sng" w="9525">
            <a:solidFill>
              <a:srgbClr val="595959"/>
            </a:solidFill>
            <a:prstDash val="solid"/>
            <a:round/>
            <a:headEnd len="med" w="med" type="none"/>
            <a:tailEnd len="med" w="med" type="triangle"/>
          </a:ln>
        </p:spPr>
      </p:cxnSp>
      <p:sp>
        <p:nvSpPr>
          <p:cNvPr id="417" name="Google Shape;417;p33"/>
          <p:cNvSpPr txBox="1"/>
          <p:nvPr/>
        </p:nvSpPr>
        <p:spPr>
          <a:xfrm>
            <a:off x="6505950" y="2103350"/>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fc, flatten</a:t>
            </a:r>
            <a:endParaRPr sz="1100"/>
          </a:p>
        </p:txBody>
      </p:sp>
      <p:sp>
        <p:nvSpPr>
          <p:cNvPr id="418" name="Google Shape;418;p33"/>
          <p:cNvSpPr txBox="1"/>
          <p:nvPr/>
        </p:nvSpPr>
        <p:spPr>
          <a:xfrm>
            <a:off x="3977000" y="3872963"/>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a:t>
            </a:r>
            <a:r>
              <a:rPr lang="en" sz="1000"/>
              <a:t>conv</a:t>
            </a:r>
            <a:r>
              <a:rPr lang="en" sz="1000"/>
              <a:t>,</a:t>
            </a:r>
            <a:endParaRPr sz="1000"/>
          </a:p>
          <a:p>
            <a:pPr indent="0" lvl="0" marL="0" rtl="0" algn="l">
              <a:spcBef>
                <a:spcPts val="0"/>
              </a:spcBef>
              <a:spcAft>
                <a:spcPts val="0"/>
              </a:spcAft>
              <a:buNone/>
            </a:pPr>
            <a:r>
              <a:rPr lang="en" sz="1000"/>
              <a:t>   bn</a:t>
            </a:r>
            <a:endParaRPr sz="1000"/>
          </a:p>
        </p:txBody>
      </p:sp>
      <p:sp>
        <p:nvSpPr>
          <p:cNvPr id="419" name="Google Shape;419;p33"/>
          <p:cNvSpPr txBox="1"/>
          <p:nvPr/>
        </p:nvSpPr>
        <p:spPr>
          <a:xfrm>
            <a:off x="5566650" y="38469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deconv</a:t>
            </a:r>
            <a:r>
              <a:rPr lang="en" sz="1000"/>
              <a:t>,</a:t>
            </a:r>
            <a:endParaRPr sz="1000"/>
          </a:p>
          <a:p>
            <a:pPr indent="0" lvl="0" marL="0" rtl="0" algn="l">
              <a:spcBef>
                <a:spcPts val="0"/>
              </a:spcBef>
              <a:spcAft>
                <a:spcPts val="0"/>
              </a:spcAft>
              <a:buNone/>
            </a:pPr>
            <a:r>
              <a:rPr lang="en" sz="1000"/>
              <a:t>   bn</a:t>
            </a:r>
            <a:endParaRPr sz="1000"/>
          </a:p>
        </p:txBody>
      </p:sp>
      <p:sp>
        <p:nvSpPr>
          <p:cNvPr id="420" name="Google Shape;420;p33"/>
          <p:cNvSpPr txBox="1"/>
          <p:nvPr/>
        </p:nvSpPr>
        <p:spPr>
          <a:xfrm>
            <a:off x="7291275" y="3855900"/>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deconv</a:t>
            </a:r>
            <a:endParaRPr sz="1000"/>
          </a:p>
        </p:txBody>
      </p:sp>
      <p:sp>
        <p:nvSpPr>
          <p:cNvPr id="421" name="Google Shape;421;p33"/>
          <p:cNvSpPr/>
          <p:nvPr/>
        </p:nvSpPr>
        <p:spPr>
          <a:xfrm flipH="1">
            <a:off x="1503384" y="3372134"/>
            <a:ext cx="1071000" cy="1152900"/>
          </a:xfrm>
          <a:prstGeom prst="cube">
            <a:avLst>
              <a:gd fmla="val 83303"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txBox="1"/>
          <p:nvPr/>
        </p:nvSpPr>
        <p:spPr>
          <a:xfrm>
            <a:off x="2256330" y="4580376"/>
            <a:ext cx="6822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4*4*512</a:t>
            </a:r>
            <a:endParaRPr b="1" sz="1000"/>
          </a:p>
        </p:txBody>
      </p:sp>
      <p:cxnSp>
        <p:nvCxnSpPr>
          <p:cNvPr id="423" name="Google Shape;423;p33"/>
          <p:cNvCxnSpPr/>
          <p:nvPr/>
        </p:nvCxnSpPr>
        <p:spPr>
          <a:xfrm>
            <a:off x="2640933" y="4258917"/>
            <a:ext cx="402600" cy="3000"/>
          </a:xfrm>
          <a:prstGeom prst="straightConnector1">
            <a:avLst/>
          </a:prstGeom>
          <a:noFill/>
          <a:ln cap="flat" cmpd="sng" w="9525">
            <a:solidFill>
              <a:srgbClr val="595959"/>
            </a:solidFill>
            <a:prstDash val="solid"/>
            <a:round/>
            <a:headEnd len="med" w="med" type="none"/>
            <a:tailEnd len="med" w="med" type="triangle"/>
          </a:ln>
        </p:spPr>
      </p:cxnSp>
      <p:sp>
        <p:nvSpPr>
          <p:cNvPr id="424" name="Google Shape;424;p33"/>
          <p:cNvSpPr txBox="1"/>
          <p:nvPr/>
        </p:nvSpPr>
        <p:spPr>
          <a:xfrm>
            <a:off x="2396775" y="3872963"/>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deconv</a:t>
            </a:r>
            <a:r>
              <a:rPr lang="en" sz="1000"/>
              <a:t>,</a:t>
            </a:r>
            <a:endParaRPr sz="1000"/>
          </a:p>
          <a:p>
            <a:pPr indent="0" lvl="0" marL="0" rtl="0" algn="l">
              <a:spcBef>
                <a:spcPts val="0"/>
              </a:spcBef>
              <a:spcAft>
                <a:spcPts val="0"/>
              </a:spcAft>
              <a:buNone/>
            </a:pPr>
            <a:r>
              <a:rPr lang="en" sz="1000"/>
              <a:t>   bn</a:t>
            </a:r>
            <a:endParaRPr sz="1000"/>
          </a:p>
        </p:txBody>
      </p:sp>
      <p:cxnSp>
        <p:nvCxnSpPr>
          <p:cNvPr id="425" name="Google Shape;425;p33"/>
          <p:cNvCxnSpPr/>
          <p:nvPr/>
        </p:nvCxnSpPr>
        <p:spPr>
          <a:xfrm>
            <a:off x="7400758" y="4258023"/>
            <a:ext cx="322500" cy="4800"/>
          </a:xfrm>
          <a:prstGeom prst="straightConnector1">
            <a:avLst/>
          </a:prstGeom>
          <a:noFill/>
          <a:ln cap="flat" cmpd="sng" w="9525">
            <a:solidFill>
              <a:srgbClr val="595959"/>
            </a:solidFill>
            <a:prstDash val="solid"/>
            <a:round/>
            <a:headEnd len="med" w="med" type="none"/>
            <a:tailEnd len="med" w="med" type="triangle"/>
          </a:ln>
        </p:spPr>
      </p:cxnSp>
      <p:sp>
        <p:nvSpPr>
          <p:cNvPr id="426" name="Google Shape;426;p33"/>
          <p:cNvSpPr txBox="1"/>
          <p:nvPr/>
        </p:nvSpPr>
        <p:spPr>
          <a:xfrm>
            <a:off x="616250" y="32893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sample</a:t>
            </a:r>
            <a:endParaRPr sz="1000"/>
          </a:p>
        </p:txBody>
      </p:sp>
      <p:sp>
        <p:nvSpPr>
          <p:cNvPr id="427" name="Google Shape;427;p33"/>
          <p:cNvSpPr txBox="1"/>
          <p:nvPr/>
        </p:nvSpPr>
        <p:spPr>
          <a:xfrm>
            <a:off x="4925592" y="2597605"/>
            <a:ext cx="6822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8*8*256</a:t>
            </a:r>
            <a:endParaRPr b="1"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34"/>
          <p:cNvSpPr/>
          <p:nvPr/>
        </p:nvSpPr>
        <p:spPr>
          <a:xfrm flipH="1">
            <a:off x="1749745" y="1357135"/>
            <a:ext cx="1150800" cy="1199700"/>
          </a:xfrm>
          <a:prstGeom prst="cube">
            <a:avLst>
              <a:gd fmla="val 1723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34"/>
          <p:cNvPicPr preferRelativeResize="0"/>
          <p:nvPr/>
        </p:nvPicPr>
        <p:blipFill>
          <a:blip r:embed="rId3">
            <a:alphaModFix/>
          </a:blip>
          <a:stretch>
            <a:fillRect/>
          </a:stretch>
        </p:blipFill>
        <p:spPr>
          <a:xfrm>
            <a:off x="521638" y="1380621"/>
            <a:ext cx="682318" cy="1152713"/>
          </a:xfrm>
          <a:prstGeom prst="rect">
            <a:avLst/>
          </a:prstGeom>
          <a:noFill/>
          <a:ln>
            <a:noFill/>
          </a:ln>
        </p:spPr>
      </p:pic>
      <p:sp>
        <p:nvSpPr>
          <p:cNvPr id="434" name="Google Shape;434;p34"/>
          <p:cNvSpPr/>
          <p:nvPr/>
        </p:nvSpPr>
        <p:spPr>
          <a:xfrm flipH="1">
            <a:off x="3240227" y="1380634"/>
            <a:ext cx="1071000" cy="1152900"/>
          </a:xfrm>
          <a:prstGeom prst="cube">
            <a:avLst>
              <a:gd fmla="val 37777"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flipH="1">
            <a:off x="4423137" y="1380634"/>
            <a:ext cx="1071000" cy="1152900"/>
          </a:xfrm>
          <a:prstGeom prst="cube">
            <a:avLst>
              <a:gd fmla="val 58674"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txBox="1"/>
          <p:nvPr/>
        </p:nvSpPr>
        <p:spPr>
          <a:xfrm>
            <a:off x="2062475" y="2592225"/>
            <a:ext cx="8760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32*32*128</a:t>
            </a:r>
            <a:endParaRPr b="1" sz="1000"/>
          </a:p>
        </p:txBody>
      </p:sp>
      <p:sp>
        <p:nvSpPr>
          <p:cNvPr id="437" name="Google Shape;437;p34"/>
          <p:cNvSpPr txBox="1"/>
          <p:nvPr/>
        </p:nvSpPr>
        <p:spPr>
          <a:xfrm>
            <a:off x="7851426" y="4661675"/>
            <a:ext cx="8154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64*64*3</a:t>
            </a:r>
            <a:endParaRPr b="1" sz="1000"/>
          </a:p>
        </p:txBody>
      </p:sp>
      <p:sp>
        <p:nvSpPr>
          <p:cNvPr id="438" name="Google Shape;438;p34"/>
          <p:cNvSpPr txBox="1"/>
          <p:nvPr/>
        </p:nvSpPr>
        <p:spPr>
          <a:xfrm>
            <a:off x="5005450" y="4586875"/>
            <a:ext cx="8154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16*16*128</a:t>
            </a:r>
            <a:endParaRPr b="1" sz="1000"/>
          </a:p>
        </p:txBody>
      </p:sp>
      <p:sp>
        <p:nvSpPr>
          <p:cNvPr id="439" name="Google Shape;439;p34"/>
          <p:cNvSpPr txBox="1"/>
          <p:nvPr/>
        </p:nvSpPr>
        <p:spPr>
          <a:xfrm>
            <a:off x="3501267" y="4639605"/>
            <a:ext cx="6822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8*8*128</a:t>
            </a:r>
            <a:endParaRPr b="1" sz="1000"/>
          </a:p>
        </p:txBody>
      </p:sp>
      <p:sp>
        <p:nvSpPr>
          <p:cNvPr id="440" name="Google Shape;440;p34"/>
          <p:cNvSpPr/>
          <p:nvPr/>
        </p:nvSpPr>
        <p:spPr>
          <a:xfrm flipH="1">
            <a:off x="6096085" y="677171"/>
            <a:ext cx="179700" cy="21861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flipH="1">
            <a:off x="2911765" y="3545524"/>
            <a:ext cx="1071000" cy="1083600"/>
          </a:xfrm>
          <a:prstGeom prst="cube">
            <a:avLst>
              <a:gd fmla="val 58674"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34"/>
          <p:cNvPicPr preferRelativeResize="0"/>
          <p:nvPr/>
        </p:nvPicPr>
        <p:blipFill>
          <a:blip r:embed="rId3">
            <a:alphaModFix/>
          </a:blip>
          <a:stretch>
            <a:fillRect/>
          </a:stretch>
        </p:blipFill>
        <p:spPr>
          <a:xfrm>
            <a:off x="7832721" y="3556149"/>
            <a:ext cx="682318" cy="1083431"/>
          </a:xfrm>
          <a:prstGeom prst="rect">
            <a:avLst/>
          </a:prstGeom>
          <a:noFill/>
          <a:ln>
            <a:noFill/>
          </a:ln>
        </p:spPr>
      </p:pic>
      <p:sp>
        <p:nvSpPr>
          <p:cNvPr id="443" name="Google Shape;443;p34"/>
          <p:cNvSpPr/>
          <p:nvPr/>
        </p:nvSpPr>
        <p:spPr>
          <a:xfrm flipH="1">
            <a:off x="4578611" y="3569299"/>
            <a:ext cx="1071000" cy="1083600"/>
          </a:xfrm>
          <a:prstGeom prst="cube">
            <a:avLst>
              <a:gd fmla="val 37777"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flipH="1">
            <a:off x="6140483" y="3534063"/>
            <a:ext cx="1150800" cy="1127700"/>
          </a:xfrm>
          <a:prstGeom prst="cube">
            <a:avLst>
              <a:gd fmla="val 1723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txBox="1"/>
          <p:nvPr/>
        </p:nvSpPr>
        <p:spPr>
          <a:xfrm>
            <a:off x="6852971" y="2978502"/>
            <a:ext cx="615300" cy="28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p>
        </p:txBody>
      </p:sp>
      <p:sp>
        <p:nvSpPr>
          <p:cNvPr id="446" name="Google Shape;446;p34"/>
          <p:cNvSpPr txBox="1"/>
          <p:nvPr/>
        </p:nvSpPr>
        <p:spPr>
          <a:xfrm>
            <a:off x="7549915" y="3050139"/>
            <a:ext cx="407700" cy="67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p>
        </p:txBody>
      </p:sp>
      <p:sp>
        <p:nvSpPr>
          <p:cNvPr id="447" name="Google Shape;447;p34"/>
          <p:cNvSpPr txBox="1"/>
          <p:nvPr/>
        </p:nvSpPr>
        <p:spPr>
          <a:xfrm>
            <a:off x="755478" y="4637426"/>
            <a:ext cx="4077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100</a:t>
            </a:r>
            <a:endParaRPr b="1" sz="1000"/>
          </a:p>
        </p:txBody>
      </p:sp>
      <p:sp>
        <p:nvSpPr>
          <p:cNvPr id="448" name="Google Shape;448;p34"/>
          <p:cNvSpPr txBox="1"/>
          <p:nvPr/>
        </p:nvSpPr>
        <p:spPr>
          <a:xfrm>
            <a:off x="5992355" y="2845076"/>
            <a:ext cx="6822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1024</a:t>
            </a:r>
            <a:endParaRPr b="1" sz="1000"/>
          </a:p>
        </p:txBody>
      </p:sp>
      <p:sp>
        <p:nvSpPr>
          <p:cNvPr id="449" name="Google Shape;449;p34"/>
          <p:cNvSpPr txBox="1"/>
          <p:nvPr/>
        </p:nvSpPr>
        <p:spPr>
          <a:xfrm>
            <a:off x="3541687" y="2597600"/>
            <a:ext cx="815400" cy="305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16*16*256</a:t>
            </a:r>
            <a:endParaRPr b="1" sz="1000"/>
          </a:p>
        </p:txBody>
      </p:sp>
      <p:sp>
        <p:nvSpPr>
          <p:cNvPr id="450" name="Google Shape;450;p34"/>
          <p:cNvSpPr txBox="1"/>
          <p:nvPr/>
        </p:nvSpPr>
        <p:spPr>
          <a:xfrm>
            <a:off x="6361726" y="4639575"/>
            <a:ext cx="8154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32*32*64</a:t>
            </a:r>
            <a:endParaRPr b="1" sz="1000"/>
          </a:p>
        </p:txBody>
      </p:sp>
      <p:sp>
        <p:nvSpPr>
          <p:cNvPr id="451" name="Google Shape;451;p34"/>
          <p:cNvSpPr txBox="1"/>
          <p:nvPr/>
        </p:nvSpPr>
        <p:spPr>
          <a:xfrm>
            <a:off x="487050" y="2574475"/>
            <a:ext cx="7515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64*64*3</a:t>
            </a:r>
            <a:endParaRPr b="1" sz="1000"/>
          </a:p>
        </p:txBody>
      </p:sp>
      <p:cxnSp>
        <p:nvCxnSpPr>
          <p:cNvPr id="452" name="Google Shape;452;p34"/>
          <p:cNvCxnSpPr>
            <a:stCxn id="432" idx="2"/>
          </p:cNvCxnSpPr>
          <p:nvPr/>
        </p:nvCxnSpPr>
        <p:spPr>
          <a:xfrm>
            <a:off x="2900545" y="2056126"/>
            <a:ext cx="354300" cy="0"/>
          </a:xfrm>
          <a:prstGeom prst="straightConnector1">
            <a:avLst/>
          </a:prstGeom>
          <a:noFill/>
          <a:ln cap="flat" cmpd="sng" w="9525">
            <a:solidFill>
              <a:srgbClr val="595959"/>
            </a:solidFill>
            <a:prstDash val="solid"/>
            <a:round/>
            <a:headEnd len="med" w="med" type="none"/>
            <a:tailEnd len="med" w="med" type="triangle"/>
          </a:ln>
        </p:spPr>
      </p:cxnSp>
      <p:cxnSp>
        <p:nvCxnSpPr>
          <p:cNvPr id="453" name="Google Shape;453;p34"/>
          <p:cNvCxnSpPr/>
          <p:nvPr/>
        </p:nvCxnSpPr>
        <p:spPr>
          <a:xfrm flipH="1" rot="10800000">
            <a:off x="4311225" y="2169797"/>
            <a:ext cx="259800" cy="900"/>
          </a:xfrm>
          <a:prstGeom prst="straightConnector1">
            <a:avLst/>
          </a:prstGeom>
          <a:noFill/>
          <a:ln cap="flat" cmpd="sng" w="9525">
            <a:solidFill>
              <a:srgbClr val="595959"/>
            </a:solidFill>
            <a:prstDash val="solid"/>
            <a:round/>
            <a:headEnd len="med" w="med" type="none"/>
            <a:tailEnd len="med" w="med" type="triangle"/>
          </a:ln>
        </p:spPr>
      </p:cxnSp>
      <p:cxnSp>
        <p:nvCxnSpPr>
          <p:cNvPr id="454" name="Google Shape;454;p34"/>
          <p:cNvCxnSpPr/>
          <p:nvPr/>
        </p:nvCxnSpPr>
        <p:spPr>
          <a:xfrm flipH="1" rot="10800000">
            <a:off x="5606101" y="2108177"/>
            <a:ext cx="259800" cy="900"/>
          </a:xfrm>
          <a:prstGeom prst="straightConnector1">
            <a:avLst/>
          </a:prstGeom>
          <a:noFill/>
          <a:ln cap="flat" cmpd="sng" w="9525">
            <a:solidFill>
              <a:srgbClr val="595959"/>
            </a:solidFill>
            <a:prstDash val="solid"/>
            <a:round/>
            <a:headEnd len="med" w="med" type="none"/>
            <a:tailEnd len="med" w="med" type="triangle"/>
          </a:ln>
        </p:spPr>
      </p:cxnSp>
      <p:cxnSp>
        <p:nvCxnSpPr>
          <p:cNvPr id="455" name="Google Shape;455;p34"/>
          <p:cNvCxnSpPr/>
          <p:nvPr/>
        </p:nvCxnSpPr>
        <p:spPr>
          <a:xfrm>
            <a:off x="6349350" y="2129000"/>
            <a:ext cx="670800" cy="16200"/>
          </a:xfrm>
          <a:prstGeom prst="straightConnector1">
            <a:avLst/>
          </a:prstGeom>
          <a:noFill/>
          <a:ln cap="flat" cmpd="sng" w="9525">
            <a:solidFill>
              <a:srgbClr val="595959"/>
            </a:solidFill>
            <a:prstDash val="solid"/>
            <a:round/>
            <a:headEnd len="med" w="med" type="none"/>
            <a:tailEnd len="med" w="med" type="triangle"/>
          </a:ln>
        </p:spPr>
      </p:cxnSp>
      <p:cxnSp>
        <p:nvCxnSpPr>
          <p:cNvPr id="456" name="Google Shape;456;p34"/>
          <p:cNvCxnSpPr/>
          <p:nvPr/>
        </p:nvCxnSpPr>
        <p:spPr>
          <a:xfrm flipH="1" rot="10800000">
            <a:off x="1295672" y="4235805"/>
            <a:ext cx="593400" cy="5100"/>
          </a:xfrm>
          <a:prstGeom prst="straightConnector1">
            <a:avLst/>
          </a:prstGeom>
          <a:noFill/>
          <a:ln cap="flat" cmpd="sng" w="9525">
            <a:solidFill>
              <a:srgbClr val="595959"/>
            </a:solidFill>
            <a:prstDash val="solid"/>
            <a:round/>
            <a:headEnd len="med" w="med" type="none"/>
            <a:tailEnd len="med" w="med" type="triangle"/>
          </a:ln>
        </p:spPr>
      </p:cxnSp>
      <p:cxnSp>
        <p:nvCxnSpPr>
          <p:cNvPr id="457" name="Google Shape;457;p34"/>
          <p:cNvCxnSpPr/>
          <p:nvPr/>
        </p:nvCxnSpPr>
        <p:spPr>
          <a:xfrm flipH="1" rot="10800000">
            <a:off x="4077175" y="4257775"/>
            <a:ext cx="483900" cy="600"/>
          </a:xfrm>
          <a:prstGeom prst="straightConnector1">
            <a:avLst/>
          </a:prstGeom>
          <a:noFill/>
          <a:ln cap="flat" cmpd="sng" w="9525">
            <a:solidFill>
              <a:srgbClr val="595959"/>
            </a:solidFill>
            <a:prstDash val="solid"/>
            <a:round/>
            <a:headEnd len="med" w="med" type="none"/>
            <a:tailEnd len="med" w="med" type="triangle"/>
          </a:ln>
        </p:spPr>
      </p:cxnSp>
      <p:cxnSp>
        <p:nvCxnSpPr>
          <p:cNvPr id="458" name="Google Shape;458;p34"/>
          <p:cNvCxnSpPr/>
          <p:nvPr/>
        </p:nvCxnSpPr>
        <p:spPr>
          <a:xfrm>
            <a:off x="5772658" y="4260298"/>
            <a:ext cx="322500" cy="4800"/>
          </a:xfrm>
          <a:prstGeom prst="straightConnector1">
            <a:avLst/>
          </a:prstGeom>
          <a:noFill/>
          <a:ln cap="flat" cmpd="sng" w="9525">
            <a:solidFill>
              <a:srgbClr val="595959"/>
            </a:solidFill>
            <a:prstDash val="solid"/>
            <a:round/>
            <a:headEnd len="med" w="med" type="none"/>
            <a:tailEnd len="med" w="med" type="triangle"/>
          </a:ln>
        </p:spPr>
      </p:cxnSp>
      <p:sp>
        <p:nvSpPr>
          <p:cNvPr id="459" name="Google Shape;459;p34"/>
          <p:cNvSpPr txBox="1"/>
          <p:nvPr/>
        </p:nvSpPr>
        <p:spPr>
          <a:xfrm>
            <a:off x="3625125" y="3047863"/>
            <a:ext cx="16320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GENERATOR</a:t>
            </a:r>
            <a:endParaRPr b="1" sz="1800"/>
          </a:p>
        </p:txBody>
      </p:sp>
      <p:sp>
        <p:nvSpPr>
          <p:cNvPr id="460" name="Google Shape;460;p34"/>
          <p:cNvSpPr txBox="1"/>
          <p:nvPr/>
        </p:nvSpPr>
        <p:spPr>
          <a:xfrm>
            <a:off x="3435675" y="846775"/>
            <a:ext cx="20109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DISCRIMINATOR</a:t>
            </a:r>
            <a:endParaRPr b="1" sz="1800"/>
          </a:p>
        </p:txBody>
      </p:sp>
      <p:sp>
        <p:nvSpPr>
          <p:cNvPr id="461" name="Google Shape;461;p34"/>
          <p:cNvSpPr txBox="1"/>
          <p:nvPr/>
        </p:nvSpPr>
        <p:spPr>
          <a:xfrm>
            <a:off x="1016963" y="3833163"/>
            <a:ext cx="11508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FC, bn, relu, reshape</a:t>
            </a:r>
            <a:endParaRPr sz="1000"/>
          </a:p>
        </p:txBody>
      </p:sp>
      <p:sp>
        <p:nvSpPr>
          <p:cNvPr id="462" name="Google Shape;462;p34"/>
          <p:cNvSpPr/>
          <p:nvPr/>
        </p:nvSpPr>
        <p:spPr>
          <a:xfrm flipH="1">
            <a:off x="905174" y="3563430"/>
            <a:ext cx="108300" cy="880200"/>
          </a:xfrm>
          <a:prstGeom prst="cube">
            <a:avLst>
              <a:gd fmla="val 0"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txBox="1"/>
          <p:nvPr/>
        </p:nvSpPr>
        <p:spPr>
          <a:xfrm>
            <a:off x="504743" y="4849000"/>
            <a:ext cx="245700" cy="45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p>
        </p:txBody>
      </p:sp>
      <p:sp>
        <p:nvSpPr>
          <p:cNvPr id="464" name="Google Shape;464;p34"/>
          <p:cNvSpPr txBox="1"/>
          <p:nvPr/>
        </p:nvSpPr>
        <p:spPr>
          <a:xfrm>
            <a:off x="784500" y="4458326"/>
            <a:ext cx="1566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465" name="Google Shape;465;p34"/>
          <p:cNvSpPr txBox="1"/>
          <p:nvPr/>
        </p:nvSpPr>
        <p:spPr>
          <a:xfrm>
            <a:off x="95200" y="4356075"/>
            <a:ext cx="7515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p>
        </p:txBody>
      </p:sp>
      <p:sp>
        <p:nvSpPr>
          <p:cNvPr id="466" name="Google Shape;466;p34"/>
          <p:cNvSpPr txBox="1"/>
          <p:nvPr/>
        </p:nvSpPr>
        <p:spPr>
          <a:xfrm>
            <a:off x="7360525" y="2818800"/>
            <a:ext cx="7515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467" name="Google Shape;467;p34"/>
          <p:cNvSpPr txBox="1"/>
          <p:nvPr/>
        </p:nvSpPr>
        <p:spPr>
          <a:xfrm>
            <a:off x="208553" y="4577188"/>
            <a:ext cx="4077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p>
        </p:txBody>
      </p:sp>
      <p:sp>
        <p:nvSpPr>
          <p:cNvPr id="468" name="Google Shape;468;p34"/>
          <p:cNvSpPr txBox="1"/>
          <p:nvPr/>
        </p:nvSpPr>
        <p:spPr>
          <a:xfrm>
            <a:off x="2859475" y="21090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Conv, bn, lrelu</a:t>
            </a:r>
            <a:endParaRPr sz="1000"/>
          </a:p>
        </p:txBody>
      </p:sp>
      <p:sp>
        <p:nvSpPr>
          <p:cNvPr id="469" name="Google Shape;469;p34"/>
          <p:cNvSpPr txBox="1"/>
          <p:nvPr/>
        </p:nvSpPr>
        <p:spPr>
          <a:xfrm>
            <a:off x="4283838" y="2103350"/>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Conv, bn, lrelu</a:t>
            </a:r>
            <a:endParaRPr sz="1000"/>
          </a:p>
        </p:txBody>
      </p:sp>
      <p:sp>
        <p:nvSpPr>
          <p:cNvPr id="470" name="Google Shape;470;p34"/>
          <p:cNvSpPr txBox="1"/>
          <p:nvPr/>
        </p:nvSpPr>
        <p:spPr>
          <a:xfrm>
            <a:off x="5494125" y="2120950"/>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Flatten, FC, relu</a:t>
            </a:r>
            <a:endParaRPr sz="1000"/>
          </a:p>
        </p:txBody>
      </p:sp>
      <p:sp>
        <p:nvSpPr>
          <p:cNvPr id="471" name="Google Shape;471;p34"/>
          <p:cNvSpPr txBox="1"/>
          <p:nvPr/>
        </p:nvSpPr>
        <p:spPr>
          <a:xfrm>
            <a:off x="1183225" y="21090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a:t>
            </a:r>
            <a:r>
              <a:rPr lang="en" sz="1000"/>
              <a:t>onv, bn, lrelu</a:t>
            </a:r>
            <a:endParaRPr sz="1000"/>
          </a:p>
        </p:txBody>
      </p:sp>
      <p:cxnSp>
        <p:nvCxnSpPr>
          <p:cNvPr id="472" name="Google Shape;472;p34"/>
          <p:cNvCxnSpPr/>
          <p:nvPr/>
        </p:nvCxnSpPr>
        <p:spPr>
          <a:xfrm>
            <a:off x="1323033" y="2005817"/>
            <a:ext cx="402600" cy="3000"/>
          </a:xfrm>
          <a:prstGeom prst="straightConnector1">
            <a:avLst/>
          </a:prstGeom>
          <a:noFill/>
          <a:ln cap="flat" cmpd="sng" w="9525">
            <a:solidFill>
              <a:srgbClr val="595959"/>
            </a:solidFill>
            <a:prstDash val="solid"/>
            <a:round/>
            <a:headEnd len="med" w="med" type="none"/>
            <a:tailEnd len="med" w="med" type="triangle"/>
          </a:ln>
        </p:spPr>
      </p:cxnSp>
      <p:sp>
        <p:nvSpPr>
          <p:cNvPr id="473" name="Google Shape;473;p34"/>
          <p:cNvSpPr txBox="1"/>
          <p:nvPr/>
        </p:nvSpPr>
        <p:spPr>
          <a:xfrm>
            <a:off x="6505950" y="2103350"/>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FC, sigmoid</a:t>
            </a:r>
            <a:endParaRPr sz="1100"/>
          </a:p>
        </p:txBody>
      </p:sp>
      <p:sp>
        <p:nvSpPr>
          <p:cNvPr id="474" name="Google Shape;474;p34"/>
          <p:cNvSpPr txBox="1"/>
          <p:nvPr/>
        </p:nvSpPr>
        <p:spPr>
          <a:xfrm>
            <a:off x="3896400" y="37378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Deconv, bn, relu</a:t>
            </a:r>
            <a:endParaRPr sz="1000"/>
          </a:p>
        </p:txBody>
      </p:sp>
      <p:sp>
        <p:nvSpPr>
          <p:cNvPr id="475" name="Google Shape;475;p34"/>
          <p:cNvSpPr txBox="1"/>
          <p:nvPr/>
        </p:nvSpPr>
        <p:spPr>
          <a:xfrm>
            <a:off x="5566650" y="3737875"/>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Deconv, bn, relu</a:t>
            </a:r>
            <a:endParaRPr sz="1000"/>
          </a:p>
        </p:txBody>
      </p:sp>
      <p:sp>
        <p:nvSpPr>
          <p:cNvPr id="476" name="Google Shape;476;p34"/>
          <p:cNvSpPr txBox="1"/>
          <p:nvPr/>
        </p:nvSpPr>
        <p:spPr>
          <a:xfrm>
            <a:off x="7236900" y="3728063"/>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Deconv, bn, tanh</a:t>
            </a:r>
            <a:endParaRPr sz="1000"/>
          </a:p>
        </p:txBody>
      </p:sp>
      <p:sp>
        <p:nvSpPr>
          <p:cNvPr id="477" name="Google Shape;477;p34"/>
          <p:cNvSpPr/>
          <p:nvPr/>
        </p:nvSpPr>
        <p:spPr>
          <a:xfrm flipH="1">
            <a:off x="1513209" y="3381959"/>
            <a:ext cx="1071000" cy="1152900"/>
          </a:xfrm>
          <a:prstGeom prst="cube">
            <a:avLst>
              <a:gd fmla="val 83303" name="adj"/>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txBox="1"/>
          <p:nvPr/>
        </p:nvSpPr>
        <p:spPr>
          <a:xfrm>
            <a:off x="2256330" y="4580376"/>
            <a:ext cx="682200" cy="192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8*8*128</a:t>
            </a:r>
            <a:endParaRPr b="1" sz="1000"/>
          </a:p>
        </p:txBody>
      </p:sp>
      <p:cxnSp>
        <p:nvCxnSpPr>
          <p:cNvPr id="479" name="Google Shape;479;p34"/>
          <p:cNvCxnSpPr/>
          <p:nvPr/>
        </p:nvCxnSpPr>
        <p:spPr>
          <a:xfrm>
            <a:off x="2640933" y="4258917"/>
            <a:ext cx="402600" cy="3000"/>
          </a:xfrm>
          <a:prstGeom prst="straightConnector1">
            <a:avLst/>
          </a:prstGeom>
          <a:noFill/>
          <a:ln cap="flat" cmpd="sng" w="9525">
            <a:solidFill>
              <a:srgbClr val="595959"/>
            </a:solidFill>
            <a:prstDash val="solid"/>
            <a:round/>
            <a:headEnd len="med" w="med" type="none"/>
            <a:tailEnd len="med" w="med" type="triangle"/>
          </a:ln>
        </p:spPr>
      </p:cxnSp>
      <p:sp>
        <p:nvSpPr>
          <p:cNvPr id="480" name="Google Shape;480;p34"/>
          <p:cNvSpPr txBox="1"/>
          <p:nvPr/>
        </p:nvSpPr>
        <p:spPr>
          <a:xfrm>
            <a:off x="2309100" y="3648988"/>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Deconv, bn, relu</a:t>
            </a:r>
            <a:endParaRPr sz="1000"/>
          </a:p>
        </p:txBody>
      </p:sp>
      <p:cxnSp>
        <p:nvCxnSpPr>
          <p:cNvPr id="481" name="Google Shape;481;p34"/>
          <p:cNvCxnSpPr/>
          <p:nvPr/>
        </p:nvCxnSpPr>
        <p:spPr>
          <a:xfrm>
            <a:off x="7400758" y="4258023"/>
            <a:ext cx="322500" cy="4800"/>
          </a:xfrm>
          <a:prstGeom prst="straightConnector1">
            <a:avLst/>
          </a:prstGeom>
          <a:noFill/>
          <a:ln cap="flat" cmpd="sng" w="9525">
            <a:solidFill>
              <a:srgbClr val="595959"/>
            </a:solidFill>
            <a:prstDash val="solid"/>
            <a:round/>
            <a:headEnd len="med" w="med" type="none"/>
            <a:tailEnd len="med" w="med" type="triangle"/>
          </a:ln>
        </p:spPr>
      </p:cxnSp>
      <p:sp>
        <p:nvSpPr>
          <p:cNvPr id="482" name="Google Shape;482;p34"/>
          <p:cNvSpPr txBox="1"/>
          <p:nvPr/>
        </p:nvSpPr>
        <p:spPr>
          <a:xfrm>
            <a:off x="688275" y="3149500"/>
            <a:ext cx="682200" cy="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Noise vector</a:t>
            </a:r>
            <a:endParaRPr sz="1000"/>
          </a:p>
        </p:txBody>
      </p:sp>
      <p:sp>
        <p:nvSpPr>
          <p:cNvPr id="483" name="Google Shape;483;p34"/>
          <p:cNvSpPr txBox="1"/>
          <p:nvPr/>
        </p:nvSpPr>
        <p:spPr>
          <a:xfrm>
            <a:off x="4925592" y="2597605"/>
            <a:ext cx="6822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8*8*512</a:t>
            </a:r>
            <a:endParaRPr b="1" sz="1000"/>
          </a:p>
        </p:txBody>
      </p:sp>
      <p:sp>
        <p:nvSpPr>
          <p:cNvPr id="484" name="Google Shape;484;p34"/>
          <p:cNvSpPr txBox="1"/>
          <p:nvPr/>
        </p:nvSpPr>
        <p:spPr>
          <a:xfrm>
            <a:off x="7238275" y="1947250"/>
            <a:ext cx="1150800" cy="5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Real / Fake</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1    /    0</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35"/>
          <p:cNvSpPr txBox="1"/>
          <p:nvPr>
            <p:ph type="title"/>
          </p:nvPr>
        </p:nvSpPr>
        <p:spPr>
          <a:xfrm>
            <a:off x="819150" y="368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VAE- CelebA Results</a:t>
            </a:r>
            <a:endParaRPr/>
          </a:p>
        </p:txBody>
      </p:sp>
      <p:pic>
        <p:nvPicPr>
          <p:cNvPr id="490" name="Google Shape;490;p35"/>
          <p:cNvPicPr preferRelativeResize="0"/>
          <p:nvPr/>
        </p:nvPicPr>
        <p:blipFill>
          <a:blip r:embed="rId3">
            <a:alphaModFix/>
          </a:blip>
          <a:stretch>
            <a:fillRect/>
          </a:stretch>
        </p:blipFill>
        <p:spPr>
          <a:xfrm>
            <a:off x="2628088" y="865375"/>
            <a:ext cx="3887825" cy="3887825"/>
          </a:xfrm>
          <a:prstGeom prst="rect">
            <a:avLst/>
          </a:prstGeom>
          <a:noFill/>
          <a:ln>
            <a:noFill/>
          </a:ln>
        </p:spPr>
      </p:pic>
      <p:sp>
        <p:nvSpPr>
          <p:cNvPr id="491" name="Google Shape;491;p35"/>
          <p:cNvSpPr txBox="1"/>
          <p:nvPr/>
        </p:nvSpPr>
        <p:spPr>
          <a:xfrm>
            <a:off x="606350" y="3150225"/>
            <a:ext cx="16107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After 20 epochs</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 CelebA Results</a:t>
            </a:r>
            <a:endParaRPr/>
          </a:p>
        </p:txBody>
      </p:sp>
      <p:pic>
        <p:nvPicPr>
          <p:cNvPr id="497" name="Google Shape;497;p36"/>
          <p:cNvPicPr preferRelativeResize="0"/>
          <p:nvPr/>
        </p:nvPicPr>
        <p:blipFill>
          <a:blip r:embed="rId3">
            <a:alphaModFix/>
          </a:blip>
          <a:stretch>
            <a:fillRect/>
          </a:stretch>
        </p:blipFill>
        <p:spPr>
          <a:xfrm>
            <a:off x="400600" y="2028999"/>
            <a:ext cx="8342775" cy="1929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3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Future Work</a:t>
            </a:r>
            <a:endParaRPr/>
          </a:p>
        </p:txBody>
      </p:sp>
      <p:sp>
        <p:nvSpPr>
          <p:cNvPr id="503" name="Google Shape;503;p3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Be more systematic in comparing our models</a:t>
            </a:r>
            <a:endParaRPr/>
          </a:p>
          <a:p>
            <a:pPr indent="-298450" lvl="1" marL="914400" rtl="0" algn="l">
              <a:spcBef>
                <a:spcPts val="0"/>
              </a:spcBef>
              <a:spcAft>
                <a:spcPts val="0"/>
              </a:spcAft>
              <a:buSzPts val="1100"/>
              <a:buChar char="○"/>
            </a:pPr>
            <a:r>
              <a:rPr lang="en"/>
              <a:t>Explore different hyperparameter settings for each model</a:t>
            </a:r>
            <a:endParaRPr/>
          </a:p>
          <a:p>
            <a:pPr indent="-311150" lvl="0" marL="457200" rtl="0" algn="l">
              <a:spcBef>
                <a:spcPts val="0"/>
              </a:spcBef>
              <a:spcAft>
                <a:spcPts val="0"/>
              </a:spcAft>
              <a:buSzPts val="1300"/>
              <a:buAutoNum type="arabicPeriod"/>
            </a:pPr>
            <a:r>
              <a:rPr lang="en"/>
              <a:t>Try more complex architecture for GAN in order to get better output</a:t>
            </a:r>
            <a:endParaRPr/>
          </a:p>
          <a:p>
            <a:pPr indent="-311150" lvl="0" marL="457200" rtl="0" algn="l">
              <a:spcBef>
                <a:spcPts val="0"/>
              </a:spcBef>
              <a:spcAft>
                <a:spcPts val="0"/>
              </a:spcAft>
              <a:buSzPts val="1300"/>
              <a:buAutoNum type="arabicPeriod"/>
            </a:pPr>
            <a:r>
              <a:rPr lang="en"/>
              <a:t>Try higher resolution input images for GAN</a:t>
            </a:r>
            <a:endParaRPr/>
          </a:p>
          <a:p>
            <a:pPr indent="-311150" lvl="0" marL="457200" rtl="0" algn="l">
              <a:spcBef>
                <a:spcPts val="0"/>
              </a:spcBef>
              <a:spcAft>
                <a:spcPts val="0"/>
              </a:spcAft>
              <a:buSzPts val="1300"/>
              <a:buAutoNum type="arabicPeriod"/>
            </a:pPr>
            <a:r>
              <a:rPr lang="en"/>
              <a:t>Try using GANs with latent vectors: </a:t>
            </a:r>
            <a:r>
              <a:rPr lang="en" sz="1100" u="sng">
                <a:solidFill>
                  <a:schemeClr val="hlink"/>
                </a:solidFill>
                <a:latin typeface="Arial"/>
                <a:ea typeface="Arial"/>
                <a:cs typeface="Arial"/>
                <a:sym typeface="Arial"/>
                <a:hlinkClick r:id="rId3"/>
              </a:rPr>
              <a:t>http://blog.otoro.net/2016/04/01/generating-large-images-from-latent-vectors/</a:t>
            </a:r>
            <a:endParaRPr/>
          </a:p>
          <a:p>
            <a:pPr indent="0" lvl="0" marL="45720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38"/>
          <p:cNvSpPr txBox="1"/>
          <p:nvPr>
            <p:ph type="title"/>
          </p:nvPr>
        </p:nvSpPr>
        <p:spPr>
          <a:xfrm>
            <a:off x="819150" y="19955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293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VAE (Variational Autoencoder)</a:t>
            </a:r>
            <a:r>
              <a:rPr baseline="30000" lang="en"/>
              <a:t>(1)</a:t>
            </a:r>
            <a:endParaRPr baseline="30000"/>
          </a:p>
          <a:p>
            <a:pPr indent="0" lvl="0" marL="0" rtl="0" algn="l">
              <a:spcBef>
                <a:spcPts val="0"/>
              </a:spcBef>
              <a:spcAft>
                <a:spcPts val="0"/>
              </a:spcAft>
              <a:buNone/>
            </a:pPr>
            <a:r>
              <a:t/>
            </a:r>
            <a:endParaRPr/>
          </a:p>
        </p:txBody>
      </p:sp>
      <p:sp>
        <p:nvSpPr>
          <p:cNvPr id="143" name="Google Shape;143;p15"/>
          <p:cNvSpPr txBox="1"/>
          <p:nvPr>
            <p:ph idx="1" type="body"/>
          </p:nvPr>
        </p:nvSpPr>
        <p:spPr>
          <a:xfrm>
            <a:off x="819150" y="1347750"/>
            <a:ext cx="7505700" cy="244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Uses a similar architecture to the traditional autoencoder.</a:t>
            </a:r>
            <a:endParaRPr sz="1400"/>
          </a:p>
          <a:p>
            <a:pPr indent="-317500" lvl="0" marL="457200" rtl="0" algn="l">
              <a:spcBef>
                <a:spcPts val="0"/>
              </a:spcBef>
              <a:spcAft>
                <a:spcPts val="0"/>
              </a:spcAft>
              <a:buSzPts val="1400"/>
              <a:buChar char="●"/>
            </a:pPr>
            <a:r>
              <a:rPr lang="en" sz="1400"/>
              <a:t>Change the latent vector layer  (Kingma and Welling, 2013).</a:t>
            </a:r>
            <a:endParaRPr sz="1400"/>
          </a:p>
          <a:p>
            <a:pPr indent="-317500" lvl="0" marL="457200" rtl="0" algn="l">
              <a:spcBef>
                <a:spcPts val="0"/>
              </a:spcBef>
              <a:spcAft>
                <a:spcPts val="0"/>
              </a:spcAft>
              <a:buSzPts val="1400"/>
              <a:buChar char="●"/>
            </a:pPr>
            <a:r>
              <a:rPr lang="en" sz="1400"/>
              <a:t>Encoder takes images and converts them into unit gaussian encodings.</a:t>
            </a:r>
            <a:endParaRPr sz="1400"/>
          </a:p>
          <a:p>
            <a:pPr indent="-317500" lvl="0" marL="457200" rtl="0" algn="l">
              <a:spcBef>
                <a:spcPts val="0"/>
              </a:spcBef>
              <a:spcAft>
                <a:spcPts val="0"/>
              </a:spcAft>
              <a:buSzPts val="1400"/>
              <a:buChar char="●"/>
            </a:pPr>
            <a:r>
              <a:rPr lang="en" sz="1400"/>
              <a:t>Decoder network takes latent variables and deconvoles them into an image.</a:t>
            </a:r>
            <a:endParaRPr sz="1400"/>
          </a:p>
          <a:p>
            <a:pPr indent="-317500" lvl="0" marL="457200" rtl="0" algn="l">
              <a:spcBef>
                <a:spcPts val="0"/>
              </a:spcBef>
              <a:spcAft>
                <a:spcPts val="0"/>
              </a:spcAft>
              <a:buSzPts val="1400"/>
              <a:buChar char="●"/>
            </a:pPr>
            <a:r>
              <a:rPr lang="en" sz="1400"/>
              <a:t>Now we can generate images (or other data) along a latent space without getting garbage results.</a:t>
            </a:r>
            <a:endParaRPr sz="1400"/>
          </a:p>
        </p:txBody>
      </p:sp>
      <p:pic>
        <p:nvPicPr>
          <p:cNvPr id="144" name="Google Shape;144;p15"/>
          <p:cNvPicPr preferRelativeResize="0"/>
          <p:nvPr/>
        </p:nvPicPr>
        <p:blipFill>
          <a:blip r:embed="rId3">
            <a:alphaModFix/>
          </a:blip>
          <a:stretch>
            <a:fillRect/>
          </a:stretch>
        </p:blipFill>
        <p:spPr>
          <a:xfrm>
            <a:off x="2219987" y="2739925"/>
            <a:ext cx="4704024" cy="1989175"/>
          </a:xfrm>
          <a:prstGeom prst="rect">
            <a:avLst/>
          </a:prstGeom>
          <a:noFill/>
          <a:ln>
            <a:noFill/>
          </a:ln>
        </p:spPr>
      </p:pic>
      <p:sp>
        <p:nvSpPr>
          <p:cNvPr id="145" name="Google Shape;145;p15"/>
          <p:cNvSpPr txBox="1"/>
          <p:nvPr/>
        </p:nvSpPr>
        <p:spPr>
          <a:xfrm>
            <a:off x="5654175" y="4606525"/>
            <a:ext cx="33135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Image from: http://kvfrans.com/variational-autoencoders-explained/</a:t>
            </a:r>
            <a:endParaRPr sz="800">
              <a:latin typeface="Calibri"/>
              <a:ea typeface="Calibri"/>
              <a:cs typeface="Calibri"/>
              <a:sym typeface="Calibri"/>
            </a:endParaRPr>
          </a:p>
          <a:p>
            <a:pPr indent="0" lvl="0" marL="0" rtl="0" algn="l">
              <a:spcBef>
                <a:spcPts val="0"/>
              </a:spcBef>
              <a:spcAft>
                <a:spcPts val="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819150" y="4289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Latent Space Learned by VAE</a:t>
            </a:r>
            <a:endParaRPr/>
          </a:p>
        </p:txBody>
      </p:sp>
      <p:sp>
        <p:nvSpPr>
          <p:cNvPr id="151" name="Google Shape;151;p16"/>
          <p:cNvSpPr txBox="1"/>
          <p:nvPr>
            <p:ph idx="1" type="body"/>
          </p:nvPr>
        </p:nvSpPr>
        <p:spPr>
          <a:xfrm>
            <a:off x="819150" y="4438725"/>
            <a:ext cx="7505700" cy="543900"/>
          </a:xfrm>
          <a:prstGeom prst="rect">
            <a:avLst/>
          </a:prstGeom>
        </p:spPr>
        <p:txBody>
          <a:bodyPr anchorCtr="0" anchor="t" bIns="91425" lIns="91425" spcFirstLastPara="1" rIns="91425" wrap="square" tIns="91425">
            <a:noAutofit/>
          </a:bodyPr>
          <a:lstStyle/>
          <a:p>
            <a:pPr indent="-279400" lvl="0" marL="457200" rtl="0" algn="l">
              <a:lnSpc>
                <a:spcPct val="100000"/>
              </a:lnSpc>
              <a:spcBef>
                <a:spcPts val="0"/>
              </a:spcBef>
              <a:spcAft>
                <a:spcPts val="0"/>
              </a:spcAft>
              <a:buSzPts val="800"/>
              <a:buChar char="●"/>
            </a:pPr>
            <a:r>
              <a:rPr lang="en" sz="800"/>
              <a:t>GIF from </a:t>
            </a:r>
            <a:r>
              <a:rPr lang="en" sz="800" u="sng">
                <a:solidFill>
                  <a:schemeClr val="hlink"/>
                </a:solidFill>
                <a:hlinkClick r:id="rId3"/>
              </a:rPr>
              <a:t>https://jaan.io/what-is-variational-autoencoder-vae-tutorial/</a:t>
            </a:r>
            <a:endParaRPr sz="800"/>
          </a:p>
          <a:p>
            <a:pPr indent="-279400" lvl="0" marL="457200" rtl="0" algn="l">
              <a:lnSpc>
                <a:spcPct val="100000"/>
              </a:lnSpc>
              <a:spcBef>
                <a:spcPts val="0"/>
              </a:spcBef>
              <a:spcAft>
                <a:spcPts val="0"/>
              </a:spcAft>
              <a:buSzPts val="800"/>
              <a:buChar char="●"/>
            </a:pPr>
            <a:r>
              <a:rPr lang="en" sz="800"/>
              <a:t>Image from </a:t>
            </a:r>
            <a:r>
              <a:rPr lang="en" sz="800" u="sng">
                <a:solidFill>
                  <a:schemeClr val="hlink"/>
                </a:solidFill>
                <a:hlinkClick r:id="rId4"/>
              </a:rPr>
              <a:t>https://ermongroup.github.io/cs228-notes/extras/vae/</a:t>
            </a:r>
            <a:endParaRPr sz="800"/>
          </a:p>
        </p:txBody>
      </p:sp>
      <p:pic>
        <p:nvPicPr>
          <p:cNvPr id="152" name="Google Shape;152;p16"/>
          <p:cNvPicPr preferRelativeResize="0"/>
          <p:nvPr/>
        </p:nvPicPr>
        <p:blipFill>
          <a:blip r:embed="rId5">
            <a:alphaModFix/>
          </a:blip>
          <a:stretch>
            <a:fillRect/>
          </a:stretch>
        </p:blipFill>
        <p:spPr>
          <a:xfrm>
            <a:off x="819138" y="1285938"/>
            <a:ext cx="3152775" cy="3152775"/>
          </a:xfrm>
          <a:prstGeom prst="rect">
            <a:avLst/>
          </a:prstGeom>
          <a:noFill/>
          <a:ln>
            <a:noFill/>
          </a:ln>
        </p:spPr>
      </p:pic>
      <p:pic>
        <p:nvPicPr>
          <p:cNvPr descr="Interpolating over MNIST digits by interpolating over latent variables" id="153" name="Google Shape;153;p16"/>
          <p:cNvPicPr preferRelativeResize="0"/>
          <p:nvPr/>
        </p:nvPicPr>
        <p:blipFill>
          <a:blip r:embed="rId6">
            <a:alphaModFix/>
          </a:blip>
          <a:stretch>
            <a:fillRect/>
          </a:stretch>
        </p:blipFill>
        <p:spPr>
          <a:xfrm>
            <a:off x="5236297" y="1285950"/>
            <a:ext cx="3088553" cy="3152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819150" y="3533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VAE Learning</a:t>
            </a:r>
            <a:endParaRPr/>
          </a:p>
        </p:txBody>
      </p:sp>
      <p:sp>
        <p:nvSpPr>
          <p:cNvPr id="159" name="Google Shape;159;p17"/>
          <p:cNvSpPr txBox="1"/>
          <p:nvPr>
            <p:ph idx="1" type="body"/>
          </p:nvPr>
        </p:nvSpPr>
        <p:spPr>
          <a:xfrm>
            <a:off x="819150" y="120447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Two loss functions: Generation Loss and Latent Loss.</a:t>
            </a:r>
            <a:endParaRPr/>
          </a:p>
          <a:p>
            <a:pPr indent="-311150" lvl="0" marL="457200" rtl="0" algn="l">
              <a:spcBef>
                <a:spcPts val="0"/>
              </a:spcBef>
              <a:spcAft>
                <a:spcPts val="0"/>
              </a:spcAft>
              <a:buSzPts val="1300"/>
              <a:buChar char="●"/>
            </a:pPr>
            <a:r>
              <a:rPr lang="en"/>
              <a:t>Generation Loss is MSE of generated image and training image.</a:t>
            </a:r>
            <a:endParaRPr/>
          </a:p>
          <a:p>
            <a:pPr indent="-311150" lvl="0" marL="457200" rtl="0" algn="l">
              <a:spcBef>
                <a:spcPts val="0"/>
              </a:spcBef>
              <a:spcAft>
                <a:spcPts val="0"/>
              </a:spcAft>
              <a:buSzPts val="1300"/>
              <a:buChar char="●"/>
            </a:pPr>
            <a:r>
              <a:rPr lang="en"/>
              <a:t>Latent Loss is KL divergence of latent vector and unit Gaussian.</a:t>
            </a:r>
            <a:endParaRPr/>
          </a:p>
          <a:p>
            <a:pPr indent="-311150" lvl="0" marL="457200" rtl="0" algn="l">
              <a:spcBef>
                <a:spcPts val="0"/>
              </a:spcBef>
              <a:spcAft>
                <a:spcPts val="0"/>
              </a:spcAft>
              <a:buSzPts val="1300"/>
              <a:buChar char="●"/>
            </a:pPr>
            <a:r>
              <a:rPr lang="en"/>
              <a:t>“Reparameterization trick” is used in training.</a:t>
            </a:r>
            <a:endParaRPr/>
          </a:p>
        </p:txBody>
      </p:sp>
      <p:pic>
        <p:nvPicPr>
          <p:cNvPr id="160" name="Google Shape;160;p17"/>
          <p:cNvPicPr preferRelativeResize="0"/>
          <p:nvPr/>
        </p:nvPicPr>
        <p:blipFill>
          <a:blip r:embed="rId3">
            <a:alphaModFix/>
          </a:blip>
          <a:stretch>
            <a:fillRect/>
          </a:stretch>
        </p:blipFill>
        <p:spPr>
          <a:xfrm>
            <a:off x="4713725" y="2047575"/>
            <a:ext cx="4229450" cy="2894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819150" y="2798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(Generative Adversarial Network)</a:t>
            </a:r>
            <a:endParaRPr/>
          </a:p>
        </p:txBody>
      </p:sp>
      <p:sp>
        <p:nvSpPr>
          <p:cNvPr id="166" name="Google Shape;166;p18"/>
          <p:cNvSpPr txBox="1"/>
          <p:nvPr>
            <p:ph idx="1" type="body"/>
          </p:nvPr>
        </p:nvSpPr>
        <p:spPr>
          <a:xfrm>
            <a:off x="848550" y="914250"/>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a:t>
            </a:r>
            <a:r>
              <a:rPr lang="en"/>
              <a:t>enerative models (devised by Ian Goodfellow in 2014) </a:t>
            </a:r>
            <a:endParaRPr/>
          </a:p>
          <a:p>
            <a:pPr indent="-311150" lvl="0" marL="457200" rtl="0" algn="l">
              <a:spcBef>
                <a:spcPts val="0"/>
              </a:spcBef>
              <a:spcAft>
                <a:spcPts val="0"/>
              </a:spcAft>
              <a:buSzPts val="1300"/>
              <a:buChar char="●"/>
            </a:pPr>
            <a:r>
              <a:rPr lang="en"/>
              <a:t>Two differentiable functions (as neural networks) are locked in a game (adversarial process)</a:t>
            </a:r>
            <a:endParaRPr/>
          </a:p>
          <a:p>
            <a:pPr indent="-311150" lvl="0" marL="457200" rtl="0" algn="l">
              <a:spcBef>
                <a:spcPts val="0"/>
              </a:spcBef>
              <a:spcAft>
                <a:spcPts val="0"/>
              </a:spcAft>
              <a:buSzPts val="1300"/>
              <a:buChar char="●"/>
            </a:pPr>
            <a:r>
              <a:rPr lang="en"/>
              <a:t>Generative model G captures the data distribution	</a:t>
            </a:r>
            <a:endParaRPr/>
          </a:p>
          <a:p>
            <a:pPr indent="-311150" lvl="0" marL="457200" rtl="0" algn="l">
              <a:spcBef>
                <a:spcPts val="0"/>
              </a:spcBef>
              <a:spcAft>
                <a:spcPts val="0"/>
              </a:spcAft>
              <a:buSzPts val="1300"/>
              <a:buChar char="●"/>
            </a:pPr>
            <a:r>
              <a:rPr lang="en"/>
              <a:t>Discriminative model D estimates the probability that a sample came from the training data rather than G. </a:t>
            </a:r>
            <a:endParaRPr/>
          </a:p>
          <a:p>
            <a:pPr indent="-311150" lvl="0" marL="457200" rtl="0" algn="l">
              <a:spcBef>
                <a:spcPts val="0"/>
              </a:spcBef>
              <a:spcAft>
                <a:spcPts val="0"/>
              </a:spcAft>
              <a:buSzPts val="1300"/>
              <a:buChar char="●"/>
            </a:pPr>
            <a:r>
              <a:rPr lang="en"/>
              <a:t>Training procedure for G is to maximize the probability of D making a mistake.</a:t>
            </a:r>
            <a:endParaRPr/>
          </a:p>
        </p:txBody>
      </p:sp>
      <p:pic>
        <p:nvPicPr>
          <p:cNvPr id="167" name="Google Shape;167;p18"/>
          <p:cNvPicPr preferRelativeResize="0"/>
          <p:nvPr/>
        </p:nvPicPr>
        <p:blipFill>
          <a:blip r:embed="rId3">
            <a:alphaModFix/>
          </a:blip>
          <a:stretch>
            <a:fillRect/>
          </a:stretch>
        </p:blipFill>
        <p:spPr>
          <a:xfrm>
            <a:off x="1492875" y="2524697"/>
            <a:ext cx="6158245" cy="225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688800" y="2357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Learning Mechanism</a:t>
            </a:r>
            <a:endParaRPr/>
          </a:p>
        </p:txBody>
      </p:sp>
      <p:sp>
        <p:nvSpPr>
          <p:cNvPr id="173" name="Google Shape;173;p19"/>
          <p:cNvSpPr txBox="1"/>
          <p:nvPr>
            <p:ph idx="1" type="body"/>
          </p:nvPr>
        </p:nvSpPr>
        <p:spPr>
          <a:xfrm>
            <a:off x="688800" y="778875"/>
            <a:ext cx="7766400" cy="40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&amp; Discriminator is held constant while training the other. Training alternates between the two.</a:t>
            </a:r>
            <a:endParaRPr/>
          </a:p>
          <a:p>
            <a:pPr indent="0" lvl="0" marL="0" rtl="0" algn="l">
              <a:spcBef>
                <a:spcPts val="1600"/>
              </a:spcBef>
              <a:spcAft>
                <a:spcPts val="0"/>
              </a:spcAft>
              <a:buNone/>
            </a:pPr>
            <a:r>
              <a:rPr b="1" i="1" lang="en"/>
              <a:t>Training the Discriminator</a:t>
            </a:r>
            <a:endParaRPr b="1" i="1"/>
          </a:p>
          <a:p>
            <a:pPr indent="-311150" lvl="0" marL="457200" rtl="0" algn="l">
              <a:spcBef>
                <a:spcPts val="1600"/>
              </a:spcBef>
              <a:spcAft>
                <a:spcPts val="0"/>
              </a:spcAft>
              <a:buSzPts val="1300"/>
              <a:buChar char="●"/>
            </a:pPr>
            <a:r>
              <a:rPr lang="en"/>
              <a:t>S</a:t>
            </a:r>
            <a:r>
              <a:rPr lang="en"/>
              <a:t>imple binary classification task - given an image,  predicts whether the image is real / artificial. </a:t>
            </a:r>
            <a:endParaRPr/>
          </a:p>
          <a:p>
            <a:pPr indent="-311150" lvl="0" marL="457200" rtl="0" algn="l">
              <a:spcBef>
                <a:spcPts val="0"/>
              </a:spcBef>
              <a:spcAft>
                <a:spcPts val="0"/>
              </a:spcAft>
              <a:buSzPts val="1300"/>
              <a:buChar char="●"/>
            </a:pPr>
            <a:r>
              <a:rPr lang="en"/>
              <a:t>Real images from train set, label → 1		Artificial images, label →  0, by passing a random vector to the Generator and getting its output. Binary Cross Entropy is used as the loss function and the weights are updated using Back-propagation.</a:t>
            </a:r>
            <a:endParaRPr/>
          </a:p>
          <a:p>
            <a:pPr indent="0" lvl="0" marL="0" rtl="0" algn="l">
              <a:spcBef>
                <a:spcPts val="1600"/>
              </a:spcBef>
              <a:spcAft>
                <a:spcPts val="0"/>
              </a:spcAft>
              <a:buNone/>
            </a:pPr>
            <a:r>
              <a:rPr b="1" i="1" lang="en"/>
              <a:t>Training the Generator</a:t>
            </a:r>
            <a:r>
              <a:rPr lang="en"/>
              <a:t> </a:t>
            </a:r>
            <a:endParaRPr/>
          </a:p>
          <a:p>
            <a:pPr indent="-311150" lvl="0" marL="457200" rtl="0" algn="l">
              <a:spcBef>
                <a:spcPts val="1600"/>
              </a:spcBef>
              <a:spcAft>
                <a:spcPts val="0"/>
              </a:spcAft>
              <a:buSzPts val="1300"/>
              <a:buChar char="●"/>
            </a:pPr>
            <a:r>
              <a:rPr lang="en"/>
              <a:t>Random vector passed to the Generator G as input</a:t>
            </a:r>
            <a:endParaRPr/>
          </a:p>
          <a:p>
            <a:pPr indent="-311150" lvl="0" marL="457200" rtl="0" algn="l">
              <a:spcBef>
                <a:spcPts val="0"/>
              </a:spcBef>
              <a:spcAft>
                <a:spcPts val="0"/>
              </a:spcAft>
              <a:buSzPts val="1300"/>
              <a:buChar char="●"/>
            </a:pPr>
            <a:r>
              <a:rPr lang="en"/>
              <a:t>Output (artificial image) of G passed via the Discriminator to make a prediction</a:t>
            </a:r>
            <a:endParaRPr/>
          </a:p>
          <a:p>
            <a:pPr indent="-311150" lvl="0" marL="457200" rtl="0" algn="l">
              <a:spcBef>
                <a:spcPts val="0"/>
              </a:spcBef>
              <a:spcAft>
                <a:spcPts val="0"/>
              </a:spcAft>
              <a:buSzPts val="1300"/>
              <a:buChar char="●"/>
            </a:pPr>
            <a:r>
              <a:rPr lang="en"/>
              <a:t>The label is taken as 1, since we want the Generator to produce such images for which the Discriminator would predict 1. </a:t>
            </a:r>
            <a:endParaRPr/>
          </a:p>
          <a:p>
            <a:pPr indent="-311150" lvl="0" marL="457200" rtl="0" algn="l">
              <a:spcBef>
                <a:spcPts val="0"/>
              </a:spcBef>
              <a:spcAft>
                <a:spcPts val="0"/>
              </a:spcAft>
              <a:buSzPts val="1300"/>
              <a:buChar char="●"/>
            </a:pPr>
            <a:r>
              <a:rPr lang="en"/>
              <a:t>If it doesn’t predict 1, then the error (Binary Cross Entropy) is back-propagated and only the Generator weights are updated.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MNIST Dataset</a:t>
            </a:r>
            <a:r>
              <a:rPr baseline="30000" lang="en"/>
              <a:t>(1)</a:t>
            </a:r>
            <a:endParaRPr baseline="30000"/>
          </a:p>
        </p:txBody>
      </p:sp>
      <p:sp>
        <p:nvSpPr>
          <p:cNvPr id="179" name="Google Shape;179;p20"/>
          <p:cNvSpPr txBox="1"/>
          <p:nvPr/>
        </p:nvSpPr>
        <p:spPr>
          <a:xfrm>
            <a:off x="0" y="4526275"/>
            <a:ext cx="56799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(1) </a:t>
            </a:r>
            <a:r>
              <a:rPr lang="en" sz="900">
                <a:latin typeface="Calibri"/>
                <a:ea typeface="Calibri"/>
                <a:cs typeface="Calibri"/>
                <a:sym typeface="Calibri"/>
              </a:rPr>
              <a:t>"Gradient-based learning applied to document recognition." </a:t>
            </a:r>
            <a:r>
              <a:rPr i="1" lang="en" sz="900">
                <a:latin typeface="Calibri"/>
                <a:ea typeface="Calibri"/>
                <a:cs typeface="Calibri"/>
                <a:sym typeface="Calibri"/>
              </a:rPr>
              <a:t>Y. LeCun, L. Bottou, Y. Bengio, and P. Haffner,</a:t>
            </a:r>
            <a:r>
              <a:rPr lang="en" sz="900">
                <a:latin typeface="Calibri"/>
                <a:ea typeface="Calibri"/>
                <a:cs typeface="Calibri"/>
                <a:sym typeface="Calibri"/>
              </a:rPr>
              <a:t> 1998</a:t>
            </a:r>
            <a:endParaRPr sz="9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819150" y="54722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Sample from the Data set</a:t>
            </a:r>
            <a:endParaRPr/>
          </a:p>
        </p:txBody>
      </p:sp>
      <p:pic>
        <p:nvPicPr>
          <p:cNvPr id="185" name="Google Shape;185;p21"/>
          <p:cNvPicPr preferRelativeResize="0"/>
          <p:nvPr/>
        </p:nvPicPr>
        <p:blipFill>
          <a:blip r:embed="rId3">
            <a:alphaModFix/>
          </a:blip>
          <a:stretch>
            <a:fillRect/>
          </a:stretch>
        </p:blipFill>
        <p:spPr>
          <a:xfrm>
            <a:off x="2113150" y="1388338"/>
            <a:ext cx="5150450" cy="236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